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Xiskp7" TargetMode="External"/><Relationship Id="rId3" Type="http://schemas.openxmlformats.org/officeDocument/2006/relationships/hyperlink" Target="https://goo.gl/4aEZ5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Goeiemiddag allemaal, wat leuk dat jullie naar onze workshop face recognition zijn gekomen. Z</a:t>
            </a:r>
            <a:r>
              <a:rPr lang="nl"/>
              <a:t>o te zien zijn er veel aanwezigen :D</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Nu we weten hoe </a:t>
            </a:r>
            <a:r>
              <a:rPr lang="nl"/>
              <a:t>gezichtsherkenning</a:t>
            </a:r>
            <a:r>
              <a:rPr lang="nl"/>
              <a:t> werkt kunnen we gaan kijken naar waar we het voor kunnen gebruiken.</a:t>
            </a:r>
            <a:endParaRPr/>
          </a:p>
          <a:p>
            <a:pPr indent="0" lvl="0" marL="0">
              <a:spcBef>
                <a:spcPts val="0"/>
              </a:spcBef>
              <a:spcAft>
                <a:spcPts val="0"/>
              </a:spcAft>
              <a:buNone/>
            </a:pPr>
            <a:r>
              <a:rPr lang="nl">
                <a:solidFill>
                  <a:schemeClr val="dk1"/>
                </a:solidFill>
              </a:rPr>
              <a:t>B</a:t>
            </a:r>
            <a:r>
              <a:rPr lang="nl">
                <a:solidFill>
                  <a:schemeClr val="dk1"/>
                </a:solidFill>
              </a:rPr>
              <a:t>eveiliging </a:t>
            </a:r>
            <a:r>
              <a:rPr lang="nl"/>
              <a:t>is natuurlijk het eerste waar je aan denkt en </a:t>
            </a:r>
            <a:r>
              <a:rPr lang="nl">
                <a:solidFill>
                  <a:schemeClr val="dk1"/>
                </a:solidFill>
              </a:rPr>
              <a:t>Wetshandhaving </a:t>
            </a:r>
            <a:r>
              <a:rPr lang="nl"/>
              <a:t> zal de tweede zijn geweest. </a:t>
            </a:r>
            <a:endParaRPr/>
          </a:p>
          <a:p>
            <a:pPr indent="0" lvl="0" marL="0">
              <a:spcBef>
                <a:spcPts val="0"/>
              </a:spcBef>
              <a:spcAft>
                <a:spcPts val="0"/>
              </a:spcAft>
              <a:buNone/>
            </a:pPr>
            <a:r>
              <a:t/>
            </a:r>
            <a:endParaRPr/>
          </a:p>
          <a:p>
            <a:pPr indent="-298450" lvl="0" marL="457200" rtl="0">
              <a:spcBef>
                <a:spcPts val="0"/>
              </a:spcBef>
              <a:spcAft>
                <a:spcPts val="0"/>
              </a:spcAft>
              <a:buSzPts val="1100"/>
              <a:buAutoNum type="arabicPeriod"/>
            </a:pPr>
            <a:r>
              <a:rPr lang="nl">
                <a:solidFill>
                  <a:schemeClr val="dk1"/>
                </a:solidFill>
              </a:rPr>
              <a:t>Wat jullie waarschijnlijk vergeten waren is dat </a:t>
            </a:r>
            <a:r>
              <a:rPr b="1" lang="nl">
                <a:solidFill>
                  <a:schemeClr val="dk1"/>
                </a:solidFill>
              </a:rPr>
              <a:t>snapchat</a:t>
            </a:r>
            <a:r>
              <a:rPr lang="nl">
                <a:solidFill>
                  <a:schemeClr val="dk1"/>
                </a:solidFill>
              </a:rPr>
              <a:t>, die jullie waarschijnlijk dagelijks gebruiken, ook gebruik maakt van facial recognition en wel op hoog niveau. Snapchat heeft het roemeense bedrijf looksery gekocht die een model heeft getraind door bij 1800 portretten aan te geven waar hun gezichtskenmerken zitten.</a:t>
            </a:r>
            <a:endParaRPr/>
          </a:p>
          <a:p>
            <a:pPr indent="-298450" lvl="0" marL="457200" rtl="0">
              <a:spcBef>
                <a:spcPts val="0"/>
              </a:spcBef>
              <a:spcAft>
                <a:spcPts val="0"/>
              </a:spcAft>
              <a:buSzPts val="1100"/>
              <a:buAutoNum type="arabicPeriod"/>
            </a:pPr>
            <a:r>
              <a:rPr lang="nl"/>
              <a:t>Om een koppeling te maken met een van de pitches die we gehoord hebben, over Big Data in China;</a:t>
            </a:r>
            <a:r>
              <a:rPr b="1" lang="nl"/>
              <a:t> </a:t>
            </a:r>
            <a:r>
              <a:rPr b="1" lang="nl"/>
              <a:t>Professor Shen Hao</a:t>
            </a:r>
            <a:r>
              <a:rPr lang="nl"/>
              <a:t> op de Universiteit der Communicatie in China, gebruikt </a:t>
            </a:r>
            <a:r>
              <a:rPr lang="nl"/>
              <a:t>gezichtsherkenning</a:t>
            </a:r>
            <a:r>
              <a:rPr lang="nl"/>
              <a:t> om </a:t>
            </a:r>
            <a:r>
              <a:rPr b="1" lang="nl"/>
              <a:t>bij te houden wie er in zijn klas/ bij zijn tentamen zitten</a:t>
            </a:r>
            <a:r>
              <a:rPr lang="nl"/>
              <a:t>.</a:t>
            </a:r>
            <a:endParaRPr/>
          </a:p>
          <a:p>
            <a:pPr indent="-298450" lvl="0" marL="457200" rtl="0">
              <a:spcBef>
                <a:spcPts val="0"/>
              </a:spcBef>
              <a:spcAft>
                <a:spcPts val="0"/>
              </a:spcAft>
              <a:buSzPts val="1100"/>
              <a:buAutoNum type="arabicPeriod"/>
            </a:pPr>
            <a:r>
              <a:rPr lang="nl"/>
              <a:t>Een school in </a:t>
            </a:r>
            <a:r>
              <a:rPr b="1" lang="nl"/>
              <a:t>Parijs </a:t>
            </a:r>
            <a:r>
              <a:rPr lang="nl"/>
              <a:t>gebruikt het programma Nestor bij hun online cursussen. Nestor houdt bij wanneer iemand </a:t>
            </a:r>
            <a:r>
              <a:rPr b="1" lang="nl"/>
              <a:t>niet zit op te letten tijdens de les</a:t>
            </a:r>
            <a:r>
              <a:rPr lang="nl"/>
              <a:t> en stelt dan vragen over de onderwerpen die op dat moment voorbij kwamen.</a:t>
            </a:r>
            <a:endParaRPr/>
          </a:p>
          <a:p>
            <a:pPr indent="-298450" lvl="0" marL="457200" rtl="0">
              <a:spcBef>
                <a:spcPts val="0"/>
              </a:spcBef>
              <a:spcAft>
                <a:spcPts val="0"/>
              </a:spcAft>
              <a:buSzPts val="1100"/>
              <a:buAutoNum type="arabicPeriod"/>
            </a:pPr>
            <a:r>
              <a:rPr lang="nl"/>
              <a:t>Met maar 100 foto’s is het wetenschappers gelukt een </a:t>
            </a:r>
            <a:r>
              <a:rPr b="1" lang="nl"/>
              <a:t>syndrome </a:t>
            </a:r>
            <a:r>
              <a:rPr lang="nl"/>
              <a:t>te herkennen genaam </a:t>
            </a:r>
            <a:r>
              <a:rPr b="1" lang="nl"/>
              <a:t>DiGeorge</a:t>
            </a:r>
            <a:r>
              <a:rPr lang="nl"/>
              <a:t>. Op microscopisch niveau moeilijk te vinden, maar met behulp van </a:t>
            </a:r>
            <a:r>
              <a:rPr lang="nl"/>
              <a:t>gezichtsherkenning</a:t>
            </a:r>
            <a:r>
              <a:rPr lang="nl"/>
              <a:t> was het ze gelukt een 96% accuraatheid te krijgen.</a:t>
            </a:r>
            <a:endParaRPr/>
          </a:p>
          <a:p>
            <a:pPr indent="-298450" lvl="0" marL="457200" rtl="0">
              <a:spcBef>
                <a:spcPts val="0"/>
              </a:spcBef>
              <a:spcAft>
                <a:spcPts val="0"/>
              </a:spcAft>
              <a:buSzPts val="1100"/>
              <a:buAutoNum type="arabicPeriod"/>
            </a:pPr>
            <a:r>
              <a:rPr lang="nl"/>
              <a:t>Laten we nog even teruggaan naar China. Waar </a:t>
            </a:r>
            <a:r>
              <a:rPr lang="nl"/>
              <a:t>gezichtsherkenning</a:t>
            </a:r>
            <a:r>
              <a:rPr lang="nl"/>
              <a:t> gebruikt wordt om </a:t>
            </a:r>
            <a:r>
              <a:rPr b="1" lang="nl"/>
              <a:t>WC papier diefstal</a:t>
            </a:r>
            <a:r>
              <a:rPr lang="nl"/>
              <a:t> tegen te gaan. Je hoorde het goed, wc papier diefstal. Bij de Temple of Heaven in Beijing moet je nu je gezicht laten scannen om 60 cm wc papier te krijgen.</a:t>
            </a:r>
            <a:endParaRPr/>
          </a:p>
          <a:p>
            <a:pPr indent="-298450" lvl="0" marL="457200" rtl="0">
              <a:spcBef>
                <a:spcPts val="0"/>
              </a:spcBef>
              <a:spcAft>
                <a:spcPts val="0"/>
              </a:spcAft>
              <a:buSzPts val="1100"/>
              <a:buAutoNum type="arabicPeriod"/>
            </a:pPr>
            <a:r>
              <a:rPr lang="nl"/>
              <a:t>Het taggen van foto’s is natuurlijk een bekende. </a:t>
            </a:r>
            <a:r>
              <a:rPr b="1" lang="nl"/>
              <a:t>Facebook </a:t>
            </a:r>
            <a:r>
              <a:rPr lang="nl"/>
              <a:t>doet dit al sinds 2011 en geeft zelfs aan welke vrienden het zijn op je foto’s.</a:t>
            </a:r>
            <a:endParaRPr/>
          </a:p>
          <a:p>
            <a:pPr indent="-298450" lvl="0" marL="457200" rtl="0">
              <a:spcBef>
                <a:spcPts val="0"/>
              </a:spcBef>
              <a:spcAft>
                <a:spcPts val="0"/>
              </a:spcAft>
              <a:buSzPts val="1100"/>
              <a:buAutoNum type="arabicPeriod"/>
            </a:pPr>
            <a:r>
              <a:rPr lang="nl"/>
              <a:t>Meerdere </a:t>
            </a:r>
            <a:r>
              <a:rPr b="1" lang="nl"/>
              <a:t>kerken </a:t>
            </a:r>
            <a:r>
              <a:rPr lang="nl"/>
              <a:t>in Amerika gebruiken gezichtsherkenning om bij te houden wie bij de dienst was.</a:t>
            </a:r>
            <a:endParaRPr/>
          </a:p>
          <a:p>
            <a:pPr indent="-298450" lvl="0" marL="457200">
              <a:spcBef>
                <a:spcPts val="0"/>
              </a:spcBef>
              <a:spcAft>
                <a:spcPts val="0"/>
              </a:spcAft>
              <a:buSzPts val="1100"/>
              <a:buAutoNum type="arabicPeriod"/>
            </a:pPr>
            <a:r>
              <a:rPr lang="nl"/>
              <a:t>…. de lijst gaat nog eindeloos verder.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nl"/>
              <a:t>Voordelen:</a:t>
            </a:r>
            <a:endParaRPr/>
          </a:p>
          <a:p>
            <a:pPr indent="-298450" lvl="0" marL="457200" rtl="0">
              <a:spcBef>
                <a:spcPts val="0"/>
              </a:spcBef>
              <a:spcAft>
                <a:spcPts val="0"/>
              </a:spcAft>
              <a:buSzPts val="1100"/>
              <a:buChar char="-"/>
            </a:pPr>
            <a:r>
              <a:rPr lang="nl"/>
              <a:t>Er zijn al </a:t>
            </a:r>
            <a:r>
              <a:rPr b="1" lang="nl"/>
              <a:t>grote databases</a:t>
            </a:r>
            <a:r>
              <a:rPr lang="nl"/>
              <a:t> vol met foto’s van gezichten. Deze kunnen gebruikt worden om modellen te trainen en uiteindelijk bij beveiliging kunnen gezicht gecross referenced worden met foto’s uit politie databases.</a:t>
            </a:r>
            <a:endParaRPr/>
          </a:p>
          <a:p>
            <a:pPr indent="-298450" lvl="0" marL="457200" rtl="0">
              <a:spcBef>
                <a:spcPts val="0"/>
              </a:spcBef>
              <a:spcAft>
                <a:spcPts val="0"/>
              </a:spcAft>
              <a:buSzPts val="1100"/>
              <a:buChar char="-"/>
            </a:pPr>
            <a:r>
              <a:rPr lang="nl"/>
              <a:t>Het maken van </a:t>
            </a:r>
            <a:r>
              <a:rPr b="1" lang="nl"/>
              <a:t>selfies </a:t>
            </a:r>
            <a:r>
              <a:rPr lang="nl"/>
              <a:t>is hartstikke normaal geworden de laatste tijd en dit maakt gezichtsherkenning een geaccepteerde vorm van identificatie. Mensen hebben liever dat er een foto van je gemaakt wordt dan dat je je vinger moet scannen.</a:t>
            </a:r>
            <a:endParaRPr/>
          </a:p>
          <a:p>
            <a:pPr indent="-298450" lvl="0" marL="457200" rtl="0">
              <a:spcBef>
                <a:spcPts val="0"/>
              </a:spcBef>
              <a:spcAft>
                <a:spcPts val="0"/>
              </a:spcAft>
              <a:buSzPts val="1100"/>
              <a:buChar char="-"/>
            </a:pPr>
            <a:r>
              <a:rPr lang="nl"/>
              <a:t>Wat niet per sé voor de gebruiker als prettiger ervaren wordt, maar wat voor beveiliging erg handig is is dat de persoon in kwestie </a:t>
            </a:r>
            <a:r>
              <a:rPr b="1" lang="nl"/>
              <a:t>onwetend</a:t>
            </a:r>
            <a:r>
              <a:rPr b="1" lang="nl"/>
              <a:t> </a:t>
            </a:r>
            <a:r>
              <a:rPr lang="nl"/>
              <a:t>gehouden kan worden van de identificatieproces.</a:t>
            </a:r>
            <a:endParaRPr/>
          </a:p>
          <a:p>
            <a:pPr indent="-298450" lvl="0" marL="457200">
              <a:spcBef>
                <a:spcPts val="0"/>
              </a:spcBef>
              <a:spcAft>
                <a:spcPts val="0"/>
              </a:spcAft>
              <a:buSzPts val="1100"/>
              <a:buChar char="-"/>
            </a:pPr>
            <a:r>
              <a:rPr b="1" lang="nl"/>
              <a:t>Zien jullie nog andere voordelen van gezichtsherkenning?</a:t>
            </a:r>
            <a:endParaRPr b="1"/>
          </a:p>
          <a:p>
            <a:pPr indent="0" lvl="0" marL="0">
              <a:spcBef>
                <a:spcPts val="0"/>
              </a:spcBef>
              <a:spcAft>
                <a:spcPts val="0"/>
              </a:spcAft>
              <a:buNone/>
            </a:pPr>
            <a:r>
              <a:t/>
            </a:r>
            <a:endParaRPr/>
          </a:p>
          <a:p>
            <a:pPr indent="0" lvl="0" marL="0">
              <a:spcBef>
                <a:spcPts val="0"/>
              </a:spcBef>
              <a:spcAft>
                <a:spcPts val="0"/>
              </a:spcAft>
              <a:buNone/>
            </a:pPr>
            <a:r>
              <a:rPr lang="nl"/>
              <a:t>Nadelen:</a:t>
            </a:r>
            <a:endParaRPr/>
          </a:p>
          <a:p>
            <a:pPr indent="-298450" lvl="0" marL="457200" rtl="0">
              <a:spcBef>
                <a:spcPts val="0"/>
              </a:spcBef>
              <a:spcAft>
                <a:spcPts val="0"/>
              </a:spcAft>
              <a:buSzPts val="1100"/>
              <a:buChar char="-"/>
            </a:pPr>
            <a:r>
              <a:rPr lang="nl"/>
              <a:t>Privacy en ethiek, dit blijft altijd bij alle innovatie een aspect. Het is belangrijk dat wanneer gezichtsherkenning gebruikt wordt alle regels omtrent data, dus het GDPR, aan gehouden worden.</a:t>
            </a:r>
            <a:endParaRPr/>
          </a:p>
          <a:p>
            <a:pPr indent="-298450" lvl="0" marL="457200" rtl="0">
              <a:spcBef>
                <a:spcPts val="0"/>
              </a:spcBef>
              <a:spcAft>
                <a:spcPts val="0"/>
              </a:spcAft>
              <a:buSzPts val="1100"/>
              <a:buChar char="-"/>
            </a:pPr>
            <a:r>
              <a:rPr lang="nl"/>
              <a:t>Is te omzeilen: de foto’s zijn modellen die de anti-face op hebben. Ontworpen door CV Dazzle, dazzle is de naam van een type camouflage gebruikt door de marine om schepen te verschuilen van radar. De maskers op de foto’s onderbreken het gezicht daar waar de algoritmes juist kijken om te zien of ze patronen van een gezicht kunnen herkennen.</a:t>
            </a:r>
            <a:endParaRPr>
              <a:solidFill>
                <a:schemeClr val="dk1"/>
              </a:solidFill>
            </a:endParaRPr>
          </a:p>
          <a:p>
            <a:pPr indent="-298450" lvl="0" marL="457200" rtl="0">
              <a:spcBef>
                <a:spcPts val="0"/>
              </a:spcBef>
              <a:spcAft>
                <a:spcPts val="0"/>
              </a:spcAft>
              <a:buClr>
                <a:schemeClr val="dk1"/>
              </a:buClr>
              <a:buSzPts val="1100"/>
              <a:buChar char="-"/>
            </a:pPr>
            <a:r>
              <a:rPr b="1" lang="nl">
                <a:solidFill>
                  <a:schemeClr val="dk1"/>
                </a:solidFill>
              </a:rPr>
              <a:t>Zien jullie nog andere nadelen van gezichtsherkenning?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Wat maakt deze jongen nou </a:t>
            </a:r>
            <a:r>
              <a:rPr b="1" lang="nl"/>
              <a:t>speciaal</a:t>
            </a:r>
            <a:r>
              <a:rPr lang="nl"/>
              <a:t>? Ik weet het niet.</a:t>
            </a:r>
            <a:endParaRPr/>
          </a:p>
          <a:p>
            <a:pPr indent="0" lvl="0" marL="0">
              <a:spcBef>
                <a:spcPts val="0"/>
              </a:spcBef>
              <a:spcAft>
                <a:spcPts val="0"/>
              </a:spcAft>
              <a:buNone/>
            </a:pPr>
            <a:r>
              <a:rPr lang="nl"/>
              <a:t>Maar wat we wel zien is dat hij een </a:t>
            </a:r>
            <a:r>
              <a:rPr b="1" lang="nl"/>
              <a:t>litteken </a:t>
            </a:r>
            <a:r>
              <a:rPr lang="nl"/>
              <a:t>heeft.</a:t>
            </a:r>
            <a:endParaRPr/>
          </a:p>
          <a:p>
            <a:pPr indent="0" lvl="0" marL="0">
              <a:spcBef>
                <a:spcPts val="0"/>
              </a:spcBef>
              <a:spcAft>
                <a:spcPts val="0"/>
              </a:spcAft>
              <a:buNone/>
            </a:pPr>
            <a:r>
              <a:rPr lang="nl"/>
              <a:t>Wat als we de computer in staat stellen om het </a:t>
            </a:r>
            <a:r>
              <a:rPr b="1" lang="nl"/>
              <a:t>verschil </a:t>
            </a:r>
            <a:r>
              <a:rPr lang="nl"/>
              <a:t>te kunnen zien tussen een boef en iemand die braaf is. </a:t>
            </a:r>
            <a:endParaRPr/>
          </a:p>
          <a:p>
            <a:pPr indent="0" lvl="0" marL="0">
              <a:spcBef>
                <a:spcPts val="0"/>
              </a:spcBef>
              <a:spcAft>
                <a:spcPts val="0"/>
              </a:spcAft>
              <a:buNone/>
            </a:pPr>
            <a:r>
              <a:rPr lang="nl"/>
              <a:t>Dit zou bijvoorbeeld heel handig kunnen zijn op een </a:t>
            </a:r>
            <a:r>
              <a:rPr b="1" lang="nl"/>
              <a:t>vliegveld</a:t>
            </a:r>
            <a:r>
              <a:rPr lang="nl"/>
              <a:t>. </a:t>
            </a:r>
            <a:r>
              <a:rPr b="1" lang="nl"/>
              <a:t>Schiphol </a:t>
            </a:r>
            <a:r>
              <a:rPr lang="nl"/>
              <a:t>is er nu nog niet mee bezig, maar ze willen wel gezichtsherkenning gaan gebruiken om mensen in te laten checken zonder paspoort. Later kunnen ze dit wel gebruiken om veiligheid te waarborgen. </a:t>
            </a:r>
            <a:r>
              <a:rPr b="1" lang="nl"/>
              <a:t>Maar goed</a:t>
            </a:r>
            <a:r>
              <a:rPr lang="nl"/>
              <a:t>, wij willen het verschil tussen een boef en een braverik kunnen herkennen.</a:t>
            </a:r>
            <a:endParaRPr/>
          </a:p>
          <a:p>
            <a:pPr indent="0" lvl="0" marL="0">
              <a:spcBef>
                <a:spcPts val="0"/>
              </a:spcBef>
              <a:spcAft>
                <a:spcPts val="0"/>
              </a:spcAft>
              <a:buNone/>
            </a:pPr>
            <a:r>
              <a:t/>
            </a:r>
            <a:endParaRPr/>
          </a:p>
          <a:p>
            <a:pPr indent="0" lvl="0" marL="0">
              <a:spcBef>
                <a:spcPts val="0"/>
              </a:spcBef>
              <a:spcAft>
                <a:spcPts val="0"/>
              </a:spcAft>
              <a:buNone/>
            </a:pPr>
            <a:r>
              <a:rPr lang="nl"/>
              <a:t>Daarvoor hebben we jullie </a:t>
            </a:r>
            <a:r>
              <a:rPr b="1" lang="nl"/>
              <a:t>hulp nodig</a:t>
            </a:r>
            <a:r>
              <a:rPr lang="nl"/>
              <a:t>, want op dit moment hebben we nog geen foto’s van boeven.</a:t>
            </a:r>
            <a:endParaRPr/>
          </a:p>
          <a:p>
            <a:pPr indent="0" lvl="0" marL="0">
              <a:spcBef>
                <a:spcPts val="0"/>
              </a:spcBef>
              <a:spcAft>
                <a:spcPts val="0"/>
              </a:spcAft>
              <a:buNone/>
            </a:pPr>
            <a:r>
              <a:rPr lang="nl"/>
              <a:t>Voor jullie ligt hetzelfde </a:t>
            </a:r>
            <a:r>
              <a:rPr b="1" lang="nl"/>
              <a:t>litteken uitgeprint </a:t>
            </a:r>
            <a:r>
              <a:rPr lang="nl"/>
              <a:t>op papier en netjes uitgeknipt. Zouden jullie deze op jullie wang willen plakken en een selfie willen maken.</a:t>
            </a:r>
            <a:endParaRPr/>
          </a:p>
          <a:p>
            <a:pPr indent="0" lvl="0" marL="0">
              <a:spcBef>
                <a:spcPts val="0"/>
              </a:spcBef>
              <a:spcAft>
                <a:spcPts val="0"/>
              </a:spcAft>
              <a:buNone/>
            </a:pPr>
            <a:r>
              <a:rPr lang="nl"/>
              <a:t>Het maakt niet uit welke </a:t>
            </a:r>
            <a:r>
              <a:rPr b="1" lang="nl"/>
              <a:t>wang </a:t>
            </a:r>
            <a:r>
              <a:rPr lang="nl"/>
              <a:t>zolang je op de foto maar zo goed mogelijk </a:t>
            </a:r>
            <a:r>
              <a:rPr b="1" lang="nl"/>
              <a:t>recht </a:t>
            </a:r>
            <a:r>
              <a:rPr lang="nl"/>
              <a:t>in de camera kijkt. </a:t>
            </a:r>
            <a:endParaRPr/>
          </a:p>
          <a:p>
            <a:pPr indent="0" lvl="0" marL="0">
              <a:spcBef>
                <a:spcPts val="0"/>
              </a:spcBef>
              <a:spcAft>
                <a:spcPts val="0"/>
              </a:spcAft>
              <a:buNone/>
            </a:pPr>
            <a:r>
              <a:rPr lang="nl"/>
              <a:t>Als je eenmaal die foto gemaakt hebt surf je naar de </a:t>
            </a:r>
            <a:r>
              <a:rPr b="1" lang="nl"/>
              <a:t>link </a:t>
            </a:r>
            <a:r>
              <a:rPr lang="nl"/>
              <a:t>op het scherm en upload je je boeven foto.</a:t>
            </a:r>
            <a:endParaRPr/>
          </a:p>
          <a:p>
            <a:pPr indent="0" lvl="0" marL="0">
              <a:spcBef>
                <a:spcPts val="0"/>
              </a:spcBef>
              <a:spcAft>
                <a:spcPts val="0"/>
              </a:spcAft>
              <a:buNone/>
            </a:pPr>
            <a:r>
              <a:rPr lang="nl"/>
              <a:t>Doe </a:t>
            </a:r>
            <a:r>
              <a:rPr b="1" lang="nl"/>
              <a:t>hetzelfde </a:t>
            </a:r>
            <a:r>
              <a:rPr lang="nl"/>
              <a:t>voor de </a:t>
            </a:r>
            <a:r>
              <a:rPr b="1" lang="nl"/>
              <a:t>braverikken</a:t>
            </a:r>
            <a:r>
              <a:rPr lang="nl"/>
              <a:t>, maar dan dus zonder litteken.</a:t>
            </a:r>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sz="1000" u="sng">
                <a:solidFill>
                  <a:srgbClr val="3A6D99"/>
                </a:solidFill>
                <a:highlight>
                  <a:srgbClr val="FFFFFF"/>
                </a:highlight>
                <a:hlinkClick r:id="rId2"/>
              </a:rPr>
              <a:t>https://goo.gl/Xiskp7</a:t>
            </a:r>
            <a:endParaRPr/>
          </a:p>
          <a:p>
            <a:pPr indent="0" lvl="0" marL="0">
              <a:spcBef>
                <a:spcPts val="0"/>
              </a:spcBef>
              <a:spcAft>
                <a:spcPts val="0"/>
              </a:spcAft>
              <a:buNone/>
            </a:pPr>
            <a:r>
              <a:t/>
            </a:r>
            <a:endParaRPr/>
          </a:p>
          <a:p>
            <a:pPr indent="0" lvl="0" marL="0">
              <a:spcBef>
                <a:spcPts val="0"/>
              </a:spcBef>
              <a:spcAft>
                <a:spcPts val="0"/>
              </a:spcAft>
              <a:buNone/>
            </a:pPr>
            <a:r>
              <a:rPr lang="nl" sz="1000">
                <a:solidFill>
                  <a:srgbClr val="3A6D99"/>
                </a:solidFill>
                <a:highlight>
                  <a:srgbClr val="FFFFFF"/>
                </a:highlight>
                <a:uFill>
                  <a:noFill/>
                </a:uFill>
                <a:hlinkClick r:id="rId3"/>
              </a:rPr>
              <a:t>https://goo.gl/4aEZ5D</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nl">
                <a:solidFill>
                  <a:schemeClr val="dk1"/>
                </a:solidFill>
              </a:rPr>
              <a:t>Terwijl de folders vol lopen met jullie mooie gezichten starten wij de demo op. We gaan het model dat getraind is door Google op 1,2 miljoen foto’s van allerlei voorwerpen, hertrainen. Maar dan alleen het laatste gedeelte. Op deze manier gebruik je een ijzersterk model wat dus op enorm veel plaatjes getraind is en verwissel je alleen de allerlaatste stap in het trainen en voeg je meer categoriën toe. Die wordt ook wel transfer learning genoemd.</a:t>
            </a:r>
            <a:endParaRPr b="1"/>
          </a:p>
          <a:p>
            <a:pPr indent="0" lvl="0" marL="0">
              <a:spcBef>
                <a:spcPts val="0"/>
              </a:spcBef>
              <a:spcAft>
                <a:spcPts val="0"/>
              </a:spcAft>
              <a:buNone/>
            </a:pPr>
            <a:r>
              <a:t/>
            </a:r>
            <a:endParaRPr/>
          </a:p>
          <a:p>
            <a:pPr indent="0" lvl="0" marL="0">
              <a:spcBef>
                <a:spcPts val="0"/>
              </a:spcBef>
              <a:spcAft>
                <a:spcPts val="0"/>
              </a:spcAft>
              <a:buNone/>
            </a:pPr>
            <a:r>
              <a:rPr lang="nl"/>
              <a:t>Om een simpel voorbeeld te geven van facial recognition hebben wij een kleine demo voorbereid,</a:t>
            </a:r>
            <a:endParaRPr/>
          </a:p>
          <a:p>
            <a:pPr indent="0" lvl="0" marL="0">
              <a:spcBef>
                <a:spcPts val="0"/>
              </a:spcBef>
              <a:spcAft>
                <a:spcPts val="0"/>
              </a:spcAft>
              <a:buNone/>
            </a:pPr>
            <a:r>
              <a:rPr lang="nl"/>
              <a:t>Deze maakt gebruik van tensorflow software om features in een foto te herkennen. </a:t>
            </a:r>
            <a:endParaRPr/>
          </a:p>
          <a:p>
            <a:pPr indent="0" lvl="0" marL="0">
              <a:spcBef>
                <a:spcPts val="0"/>
              </a:spcBef>
              <a:spcAft>
                <a:spcPts val="0"/>
              </a:spcAft>
              <a:buNone/>
            </a:pPr>
            <a:r>
              <a:t/>
            </a:r>
            <a:endParaRPr/>
          </a:p>
          <a:p>
            <a:pPr indent="0" lvl="0" marL="0">
              <a:spcBef>
                <a:spcPts val="0"/>
              </a:spcBef>
              <a:spcAft>
                <a:spcPts val="0"/>
              </a:spcAft>
              <a:buNone/>
            </a:pPr>
            <a:r>
              <a:rPr lang="nl"/>
              <a:t>Vooraf een set van 6000 foto’s ( met littetekens / zonder littekens ) </a:t>
            </a:r>
            <a:endParaRPr/>
          </a:p>
          <a:p>
            <a:pPr indent="0" lvl="0" marL="0">
              <a:spcBef>
                <a:spcPts val="0"/>
              </a:spcBef>
              <a:spcAft>
                <a:spcPts val="0"/>
              </a:spcAft>
              <a:buNone/>
            </a:pPr>
            <a:r>
              <a:rPr lang="nl"/>
              <a:t>Op deze set hebben wij een tensorflow model alvast </a:t>
            </a:r>
            <a:r>
              <a:rPr lang="nl"/>
              <a:t>getraind </a:t>
            </a:r>
            <a:r>
              <a:rPr lang="nl">
                <a:solidFill>
                  <a:schemeClr val="dk1"/>
                </a:solidFill>
              </a:rPr>
              <a:t>om tijd te besparen  </a:t>
            </a:r>
            <a:r>
              <a:rPr lang="nl"/>
              <a:t>, dit model heeft de mogelijkheid om afbeeldingen te </a:t>
            </a:r>
            <a:r>
              <a:rPr lang="nl"/>
              <a:t>classificeren. </a:t>
            </a:r>
            <a:endParaRPr/>
          </a:p>
          <a:p>
            <a:pPr indent="0" lvl="0" marL="0">
              <a:spcBef>
                <a:spcPts val="0"/>
              </a:spcBef>
              <a:spcAft>
                <a:spcPts val="0"/>
              </a:spcAft>
              <a:buNone/>
            </a:pPr>
            <a:r>
              <a:rPr lang="nl"/>
              <a:t>Hierbij voegen we jullie foto’s toe om te testen of jullie daadwerkelijk boeven zijn.</a:t>
            </a:r>
            <a:endParaRPr/>
          </a:p>
          <a:p>
            <a:pPr indent="0" lvl="0" marL="0">
              <a:spcBef>
                <a:spcPts val="0"/>
              </a:spcBef>
              <a:spcAft>
                <a:spcPts val="0"/>
              </a:spcAft>
              <a:buNone/>
            </a:pPr>
            <a:r>
              <a:t/>
            </a:r>
            <a:endParaRPr/>
          </a:p>
          <a:p>
            <a:pPr indent="0" lvl="0" marL="0">
              <a:spcBef>
                <a:spcPts val="0"/>
              </a:spcBef>
              <a:spcAft>
                <a:spcPts val="0"/>
              </a:spcAft>
              <a:buNone/>
            </a:pPr>
            <a:r>
              <a:rPr lang="nl"/>
              <a:t>Tensorflow is een software library die gemaakt is om machine learning toe te passen in een programma, we maken gebruik van tensorflow in deze demo omdat google het inception v3 model heeft gemaakt dat makkelijk en snel te herleren is en te gelijkertijd hoge prestaties leverd. Een leuk onderdeel van Het trainen is dat de namen van de groepen de naam is van de map waar de fotos in geplaatst zijn waardoor snel en makkelijk nieuwe groepen toegevoegd kunnen worden wanneer dat nodig is.</a:t>
            </a:r>
            <a:endParaRPr/>
          </a:p>
          <a:p>
            <a:pPr indent="0" lvl="0" marL="0">
              <a:spcBef>
                <a:spcPts val="0"/>
              </a:spcBef>
              <a:spcAft>
                <a:spcPts val="0"/>
              </a:spcAft>
              <a:buNone/>
            </a:pPr>
            <a:r>
              <a:t/>
            </a:r>
            <a:endParaRPr/>
          </a:p>
          <a:p>
            <a:pPr indent="0" lvl="0" marL="0">
              <a:spcBef>
                <a:spcPts val="0"/>
              </a:spcBef>
              <a:spcAft>
                <a:spcPts val="0"/>
              </a:spcAft>
              <a:buNone/>
            </a:pPr>
            <a:r>
              <a:rPr b="1" lang="nl"/>
              <a:t>Tensorflow - Google - machine learning library - inception V3 model - mappen als classen</a:t>
            </a:r>
            <a:endParaRPr b="1"/>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WIE ER WILT KOM MAAR DOOR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chemeClr val="dk1"/>
                </a:solidFill>
              </a:rPr>
              <a:t>we gaan jullie wat vertellen over de geschiedenis van gezichtsherkenning met daarna een spel, leggen we een business-case voor over het gebruik van gezichtsherkenning en geven we een demonstratie hoe met machine learning gezichten kan worden herkend</a:t>
            </a:r>
            <a:endParaRPr/>
          </a:p>
          <a:p>
            <a:pPr indent="0" lvl="0" marL="0">
              <a:spcBef>
                <a:spcPts val="0"/>
              </a:spcBef>
              <a:spcAft>
                <a:spcPts val="0"/>
              </a:spcAft>
              <a:buNone/>
            </a:pPr>
            <a:r>
              <a:t/>
            </a:r>
            <a:endParaRPr/>
          </a:p>
          <a:p>
            <a:pPr indent="-298450" lvl="0" marL="457200" rtl="0">
              <a:spcBef>
                <a:spcPts val="0"/>
              </a:spcBef>
              <a:spcAft>
                <a:spcPts val="0"/>
              </a:spcAft>
              <a:buSzPts val="1100"/>
              <a:buChar char="-"/>
            </a:pPr>
            <a:r>
              <a:rPr lang="nl"/>
              <a:t>De geschiedenis van gezichtsherkenning</a:t>
            </a:r>
            <a:endParaRPr/>
          </a:p>
          <a:p>
            <a:pPr indent="-298450" lvl="0" marL="457200" rtl="0">
              <a:spcBef>
                <a:spcPts val="0"/>
              </a:spcBef>
              <a:spcAft>
                <a:spcPts val="0"/>
              </a:spcAft>
              <a:buSzPts val="1100"/>
              <a:buChar char="-"/>
            </a:pPr>
            <a:r>
              <a:rPr lang="nl"/>
              <a:t>Gezichtsherkenning </a:t>
            </a:r>
            <a:r>
              <a:rPr lang="nl"/>
              <a:t>spel</a:t>
            </a:r>
            <a:endParaRPr/>
          </a:p>
          <a:p>
            <a:pPr indent="-298450" lvl="0" marL="457200" rtl="0">
              <a:spcBef>
                <a:spcPts val="0"/>
              </a:spcBef>
              <a:spcAft>
                <a:spcPts val="0"/>
              </a:spcAft>
              <a:buSzPts val="1100"/>
              <a:buChar char="-"/>
            </a:pPr>
            <a:r>
              <a:rPr lang="nl"/>
              <a:t>Huidige ontwikkelingen in face recognition en een casus (business case) </a:t>
            </a:r>
            <a:endParaRPr/>
          </a:p>
          <a:p>
            <a:pPr indent="-298450" lvl="0" marL="457200" rtl="0">
              <a:spcBef>
                <a:spcPts val="0"/>
              </a:spcBef>
              <a:spcAft>
                <a:spcPts val="0"/>
              </a:spcAft>
              <a:buSzPts val="1100"/>
              <a:buChar char="-"/>
            </a:pPr>
            <a:r>
              <a:rPr lang="nl"/>
              <a:t>En een demo voor het gebruik van een gezichtsherkennings algoritme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nl"/>
              <a:t>Wij zijn een groepje Technische Informatici, Software Engineering en Netwerk Engineering studenten die het thematiek Big Data volgen. Wij doen opdrachten voor allerlei soorten bedrijven (zorg, gemeente, mkb, etc.). Tijdens de cursussen hebben wij een aantal technieken behandeld, maar vonden we het niet diepgaand genoeg, </a:t>
            </a:r>
            <a:r>
              <a:rPr b="1" lang="nl"/>
              <a:t>veels te laagdrempelig! </a:t>
            </a:r>
            <a:r>
              <a:rPr lang="nl"/>
              <a:t>Vandaag proberen wij jullie te enthousiasmeren om naar specifieke big data/data analytics oplossingen te kijken, in dit geval gezichtsherkenning!</a:t>
            </a:r>
            <a:endParaRPr/>
          </a:p>
          <a:p>
            <a:pPr indent="-298450" lvl="0" marL="457200">
              <a:spcBef>
                <a:spcPts val="0"/>
              </a:spcBef>
              <a:spcAft>
                <a:spcPts val="0"/>
              </a:spcAft>
              <a:buSzPts val="1100"/>
              <a:buChar char="-"/>
            </a:pPr>
            <a:r>
              <a:rPr lang="nl"/>
              <a:t>In 40 minuten kunnen wij niet all noodzakelijke informatie over facial recognition en de technieken meegeven, maar hopen wij dat jullie de toepassing ervan begrijpen en hoe je er een vraagstuk mee aanpakt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De eerste experimenten naar </a:t>
            </a:r>
            <a:r>
              <a:rPr b="1" lang="nl"/>
              <a:t>computergestuurde gezichtsherkenning </a:t>
            </a:r>
            <a:r>
              <a:rPr lang="nl"/>
              <a:t>kwam </a:t>
            </a:r>
            <a:r>
              <a:rPr lang="nl"/>
              <a:t>van Woodrow Bledsoe, die in de jaren 60 een systeem ontwikkelde om </a:t>
            </a:r>
            <a:r>
              <a:rPr lang="nl">
                <a:solidFill>
                  <a:schemeClr val="dk1"/>
                </a:solidFill>
              </a:rPr>
              <a:t>gezichts</a:t>
            </a:r>
            <a:r>
              <a:rPr lang="nl"/>
              <a:t>foto’s te </a:t>
            </a:r>
            <a:r>
              <a:rPr b="1" lang="nl"/>
              <a:t>classificeren</a:t>
            </a:r>
            <a:r>
              <a:rPr lang="nl"/>
              <a:t>, zoals de ogen, neus, haarlijn en mond. Je gaf dan met een pen aan waarop een foto deze te vinden waren, en kon je met andere foto’s vergelijken of deze hetzelfde gezicht hadden!</a:t>
            </a:r>
            <a:endParaRPr/>
          </a:p>
          <a:p>
            <a:pPr indent="0" lvl="0" mar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b="1" lang="nl">
                <a:solidFill>
                  <a:schemeClr val="dk1"/>
                </a:solidFill>
              </a:rPr>
              <a:t>Kohonen neural network</a:t>
            </a:r>
            <a:r>
              <a:rPr lang="nl">
                <a:solidFill>
                  <a:schemeClr val="dk1"/>
                </a:solidFill>
              </a:rPr>
              <a:t> is de eerste aanpak van gezichtsherkenning dmv neural network technologie (zelforganiserende kaart). Het mapt de input vectoren in een twee-dimensionaal kaart met een gewicht. Een soort van clustering.</a:t>
            </a:r>
            <a:endParaRPr>
              <a:solidFill>
                <a:srgbClr val="333399"/>
              </a:solidFill>
            </a:endParaRPr>
          </a:p>
          <a:p>
            <a:pPr indent="0" lvl="0" marL="0">
              <a:spcBef>
                <a:spcPts val="0"/>
              </a:spcBef>
              <a:spcAft>
                <a:spcPts val="0"/>
              </a:spcAft>
              <a:buClr>
                <a:schemeClr val="dk1"/>
              </a:buClr>
              <a:buSzPts val="1100"/>
              <a:buFont typeface="Arial"/>
              <a:buNone/>
            </a:pPr>
            <a:r>
              <a:rPr lang="nl">
                <a:solidFill>
                  <a:schemeClr val="dk1"/>
                </a:solidFill>
              </a:rPr>
              <a:t> </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nl">
                <a:solidFill>
                  <a:schemeClr val="dk1"/>
                </a:solidFill>
              </a:rPr>
              <a:t>gezichtsherkenning technologie is het minst opvallend in gebruik om personen te identificeren.</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Zonder paspoort kan iemands identiteit niet worden achterhaald.</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Ook is het tegenwoordig sneller dan andere biometrische identificaties, zoals vingerafdruk en irisscanner. Het is zo sterk omdat het gebruik maakt van de meest voor de handliggende individual identifier – het menselijk gezicht. </a:t>
            </a:r>
            <a:endParaRPr>
              <a:solidFill>
                <a:schemeClr val="dk1"/>
              </a:solidFill>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wetenschappers konden goed gezichten herkennen uit een </a:t>
            </a:r>
            <a:r>
              <a:rPr b="1" lang="nl"/>
              <a:t>kleine </a:t>
            </a:r>
            <a:r>
              <a:rPr lang="nl"/>
              <a:t>set data van goed gepositioneerde gezichten. zodra de aanzicht afweek of primaire kenmerken niet op de foto aanwezig waren, was de accuraatheid te laag om dezelfde persoon te kunnen vaststellen. zoals je ziet is het voor ons al lastig om hetzelfde gezicht vanuit meerdere aanzichten te herkennen of met een bril toegevoegd.</a:t>
            </a:r>
            <a:endParaRPr/>
          </a:p>
          <a:p>
            <a:pPr indent="0" lvl="0" marL="0">
              <a:spcBef>
                <a:spcPts val="0"/>
              </a:spcBef>
              <a:spcAft>
                <a:spcPts val="0"/>
              </a:spcAft>
              <a:buNone/>
            </a:pPr>
            <a:r>
              <a:t/>
            </a:r>
            <a:endParaRPr/>
          </a:p>
          <a:p>
            <a:pPr indent="0" lvl="0" marL="0">
              <a:spcBef>
                <a:spcPts val="0"/>
              </a:spcBef>
              <a:spcAft>
                <a:spcPts val="0"/>
              </a:spcAft>
              <a:buNone/>
            </a:pPr>
            <a:r>
              <a:rPr lang="nl"/>
              <a:t>in 1987 ontwikkelden de wetenschappers Sirovich &amp; Kirby een gezichtsnormalisatie methode , </a:t>
            </a:r>
            <a:r>
              <a:rPr b="1" lang="nl">
                <a:solidFill>
                  <a:schemeClr val="dk1"/>
                </a:solidFill>
              </a:rPr>
              <a:t>Eigenfaces, </a:t>
            </a:r>
            <a:r>
              <a:rPr lang="nl"/>
              <a:t>om basiskenmerken van gezichten op laag contrast in een rastermap te onderscheiden</a:t>
            </a:r>
            <a:r>
              <a:rPr lang="nl">
                <a:solidFill>
                  <a:schemeClr val="dk1"/>
                </a:solidFill>
              </a:rPr>
              <a:t>. </a:t>
            </a:r>
            <a:r>
              <a:rPr lang="nl"/>
              <a:t>Z</a:t>
            </a:r>
            <a:r>
              <a:rPr lang="nl"/>
              <a:t>o kunnen computers basale kenmerken van gezichten herkennen dmv een grote hoeveelheid foto’s. Het wordt onder andere gebruikt in het Kohonen </a:t>
            </a:r>
            <a:r>
              <a:rPr lang="nl"/>
              <a:t>Network.</a:t>
            </a:r>
            <a:r>
              <a:rPr lang="nl"/>
              <a:t> Dit is verder uitgewerkt om hetzelfde gezicht in ruimtes met veel ruis te herkennen.</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Het menselijk brein is tot enorm veel dingen in staat, één van de sterkste kanten van ons brein is het verwerken van beelden. Visuele taken kosten nauwelijks moeite, kijkend naar deze captcha bijvoorbeeld, zien we gelijk welk woord hier staat. Stel dat we hiervoor een programma gaan schrijven, hoe vertel je het programma wat het verschil tussen een 0 en een O? Het zijn allebei een soort van ovalen. Maar een heeft een ander streepje. Dan hebben we hier ook nog het probleem dat we zelfs nauwelijks weten of dit 0én of O en zijn, laat staan een computer?!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nl"/>
              <a:t>Niet alleen zijn we goed in dit soort patroon herkenning taken, we zijn ook in staat om nieuwe taken te leren zonder extra programmering en we gebruiken daarbij skills en informatie die we eerder hebben vergaard. Het zou best cool zijn om te zorgen dat ons computerprogramma dat kan. Dan komen we uit bij een </a:t>
            </a:r>
            <a:r>
              <a:rPr lang="nl"/>
              <a:t>artificial</a:t>
            </a:r>
            <a:r>
              <a:rPr lang="nl"/>
              <a:t> neural network. In plaats van programmeren hoe iets eruit ziet, geven we heel veel voorbeelden van hoe iets eruit ziet en laten we het netwerk zelf leren hoe dit object gevonden kan worden. Deze systemen zijn recent ook vrij vaak in het nieuws, Google’s AlphaGo die in 2016 de Go kampioen versloeg is hier een voorbeeld van.</a:t>
            </a:r>
            <a:endParaRPr/>
          </a:p>
          <a:p>
            <a:pPr indent="0" lvl="0" marL="0">
              <a:spcBef>
                <a:spcPts val="0"/>
              </a:spcBef>
              <a:spcAft>
                <a:spcPts val="0"/>
              </a:spcAft>
              <a:buNone/>
            </a:pPr>
            <a:r>
              <a:t/>
            </a:r>
            <a:endParaRPr/>
          </a:p>
          <a:p>
            <a:pPr indent="0" lvl="0" marL="0">
              <a:spcBef>
                <a:spcPts val="0"/>
              </a:spcBef>
              <a:spcAft>
                <a:spcPts val="0"/>
              </a:spcAft>
              <a:buNone/>
            </a:pPr>
            <a:r>
              <a:rPr b="1" lang="nl"/>
              <a:t>Probleem vertellen: Verschillende dingen</a:t>
            </a:r>
            <a:endParaRPr b="1"/>
          </a:p>
          <a:p>
            <a:pPr indent="0" lvl="0" marL="0">
              <a:spcBef>
                <a:spcPts val="0"/>
              </a:spcBef>
              <a:spcAft>
                <a:spcPts val="0"/>
              </a:spcAft>
              <a:buNone/>
            </a:pPr>
            <a:r>
              <a:t/>
            </a:r>
            <a:endParaRPr b="1"/>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rPr lang="nl"/>
              <a:t>Als we willen kijken hoe zo’n systeem werkt, moeten we ook iets begrijpen van het brein. Op dit plaatje zien we alle onderdelen van een neuron.  Bij de Dendrites ontvangt de neuron input, en via de Axon stuurt het z’n output. De neuron heeft twee staten, namelijk firing ( het verzenden van signaal) of rust, gek genoeg is dat het niet zenden van signaal. Of een neuron moet vuren hangt af van de input die die krijgt bij z’n dendrites. Het signaal veranderd het potentieel van een neuron, als dat een bepaalde waarde bereikt dat wordt het actie signaal verstuurd via de axon en is het signaal doorgestuurd naar de rest van de neuronen.  Een neuron kan “leren” door te veranderen wanneer het zich in firing bevindt, door de sterkte van het signaal te veranderen. Dit beïnvloed hoe snel de drempelwaarde wordt bereikt. </a:t>
            </a:r>
            <a:endParaRPr/>
          </a:p>
          <a:p>
            <a:pPr indent="0" lvl="0" marL="0" rtl="0">
              <a:spcBef>
                <a:spcPts val="0"/>
              </a:spcBef>
              <a:spcAft>
                <a:spcPts val="0"/>
              </a:spcAft>
              <a:buNone/>
            </a:pPr>
            <a:r>
              <a:t/>
            </a:r>
            <a:endParaRPr/>
          </a:p>
          <a:p>
            <a:pPr indent="0" lvl="0" marL="0">
              <a:spcBef>
                <a:spcPts val="0"/>
              </a:spcBef>
              <a:spcAft>
                <a:spcPts val="0"/>
              </a:spcAft>
              <a:buNone/>
            </a:pPr>
            <a:r>
              <a:rPr b="1" lang="nl"/>
              <a:t>Onderdelen van het brein. </a:t>
            </a:r>
            <a:endParaRPr b="1"/>
          </a:p>
          <a:p>
            <a:pPr indent="0" lvl="0" marL="0">
              <a:spcBef>
                <a:spcPts val="0"/>
              </a:spcBef>
              <a:spcAft>
                <a:spcPts val="0"/>
              </a:spcAft>
              <a:buNone/>
            </a:pPr>
            <a:r>
              <a:t/>
            </a:r>
            <a:endParaRPr b="1"/>
          </a:p>
          <a:p>
            <a:pPr indent="0" lvl="0" marL="0">
              <a:spcBef>
                <a:spcPts val="0"/>
              </a:spcBef>
              <a:spcAft>
                <a:spcPts val="0"/>
              </a:spcAft>
              <a:buNone/>
            </a:pPr>
            <a:r>
              <a:rPr b="1" lang="nl"/>
              <a:t>Twee staten. </a:t>
            </a:r>
            <a:endParaRPr b="1"/>
          </a:p>
          <a:p>
            <a:pPr indent="0" lvl="0" marL="0">
              <a:spcBef>
                <a:spcPts val="0"/>
              </a:spcBef>
              <a:spcAft>
                <a:spcPts val="0"/>
              </a:spcAft>
              <a:buNone/>
            </a:pPr>
            <a:r>
              <a:t/>
            </a:r>
            <a:endParaRPr b="1"/>
          </a:p>
          <a:p>
            <a:pPr indent="0" lvl="0" marL="0">
              <a:spcBef>
                <a:spcPts val="0"/>
              </a:spcBef>
              <a:spcAft>
                <a:spcPts val="0"/>
              </a:spcAft>
              <a:buNone/>
            </a:pPr>
            <a:r>
              <a:rPr b="1" lang="nl"/>
              <a:t>Leren door signaal sterkte. </a:t>
            </a:r>
            <a:endParaRPr b="1"/>
          </a:p>
          <a:p>
            <a:pPr indent="0" lvl="0" marL="0">
              <a:spcBef>
                <a:spcPts val="0"/>
              </a:spcBef>
              <a:spcAft>
                <a:spcPts val="0"/>
              </a:spcAft>
              <a:buNone/>
            </a:pPr>
            <a:r>
              <a:t/>
            </a:r>
            <a:endParaRPr b="1"/>
          </a:p>
          <a:p>
            <a:pPr indent="0" lvl="0" marL="0">
              <a:spcBef>
                <a:spcPts val="0"/>
              </a:spcBef>
              <a:spcAft>
                <a:spcPts val="0"/>
              </a:spcAft>
              <a:buNone/>
            </a:pPr>
            <a:r>
              <a:rPr b="1" lang="nl"/>
              <a:t>Drempelwaarde</a:t>
            </a:r>
            <a:endParaRPr b="1"/>
          </a:p>
          <a:p>
            <a:pPr indent="0" lvl="0" marL="0" rtl="0">
              <a:spcBef>
                <a:spcPts val="0"/>
              </a:spcBef>
              <a:spcAft>
                <a:spcPts val="0"/>
              </a:spcAft>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nl"/>
              <a:t>LOGISCHE POORTEN &amp; GEWICHTEN</a:t>
            </a:r>
            <a:endParaRPr/>
          </a:p>
          <a:p>
            <a:pPr indent="0" lvl="0" marL="0">
              <a:spcBef>
                <a:spcPts val="0"/>
              </a:spcBef>
              <a:spcAft>
                <a:spcPts val="0"/>
              </a:spcAft>
              <a:buNone/>
            </a:pPr>
            <a:r>
              <a:rPr lang="nl">
                <a:solidFill>
                  <a:schemeClr val="dk1"/>
                </a:solidFill>
              </a:rPr>
              <a:t>Nou leuk verhaal, maar hoe hebben wij als programmeurs daar wat aan: We kunnen de neuron zien als een logische poort, met een input en output en de combinatie van de synapsen en de drempelwaarde vertellen ons wat voor poort het is.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nl">
                <a:solidFill>
                  <a:schemeClr val="dk1"/>
                </a:solidFill>
              </a:rPr>
              <a:t>Als we dit toepassen op een neural network op de computer, komen we tot het volgende model. Dit model bestaat uit drie lagen of layers:</a:t>
            </a:r>
            <a:endParaRPr>
              <a:solidFill>
                <a:schemeClr val="dk1"/>
              </a:solidFill>
            </a:endParaRPr>
          </a:p>
          <a:p>
            <a:pPr indent="0" lvl="0" marL="0">
              <a:spcBef>
                <a:spcPts val="0"/>
              </a:spcBef>
              <a:spcAft>
                <a:spcPts val="0"/>
              </a:spcAft>
              <a:buNone/>
            </a:pPr>
            <a:r>
              <a:t/>
            </a:r>
            <a:endParaRPr b="1">
              <a:solidFill>
                <a:schemeClr val="dk1"/>
              </a:solidFill>
            </a:endParaRPr>
          </a:p>
          <a:p>
            <a:pPr indent="0" lvl="0" marL="0">
              <a:spcBef>
                <a:spcPts val="0"/>
              </a:spcBef>
              <a:spcAft>
                <a:spcPts val="0"/>
              </a:spcAft>
              <a:buNone/>
            </a:pPr>
            <a:r>
              <a:rPr b="1" lang="nl">
                <a:solidFill>
                  <a:schemeClr val="dk1"/>
                </a:solidFill>
              </a:rPr>
              <a:t>De input laag:</a:t>
            </a:r>
            <a:r>
              <a:rPr lang="nl">
                <a:solidFill>
                  <a:schemeClr val="dk1"/>
                </a:solidFill>
              </a:rPr>
              <a:t> Dit is de laag die bijvoorbeeld een plaatje, oftewel een verzameling pixels, ontvangt. In het geval van het voorbeeld is het een simpel electronisch signaal. Deze neuron geeft de input door aan de volgende laag.</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b="1" lang="nl">
                <a:solidFill>
                  <a:schemeClr val="dk1"/>
                </a:solidFill>
              </a:rPr>
              <a:t>Hidden layer</a:t>
            </a:r>
            <a:r>
              <a:rPr lang="nl">
                <a:solidFill>
                  <a:schemeClr val="dk1"/>
                </a:solidFill>
              </a:rPr>
              <a:t>: deze layer verwerkt meerdere inputs. Hierbij wegen bepaalde inputs zwaarder dan andere. Daarom staat bij elke verbinding een getal. Als de Treshold van de neuron is bereikt wordt deze actief, waarna hij zijn output, in dit geval binair, doorstuurt naar de output layer.</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b="1" lang="nl">
                <a:solidFill>
                  <a:schemeClr val="dk1"/>
                </a:solidFill>
              </a:rPr>
              <a:t>De output layer</a:t>
            </a:r>
            <a:r>
              <a:rPr lang="nl">
                <a:solidFill>
                  <a:schemeClr val="dk1"/>
                </a:solidFill>
              </a:rPr>
              <a:t>: de output neuronen nemen op dezelfde manier input aan als de hidden neuronen. Deze neuronen geven  ons uiteindelijk het antwoord.</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e-recognition"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500550" y="703950"/>
            <a:ext cx="8520600" cy="878100"/>
          </a:xfrm>
          <a:prstGeom prst="rect">
            <a:avLst/>
          </a:prstGeom>
        </p:spPr>
        <p:txBody>
          <a:bodyPr anchorCtr="0" anchor="b" bIns="91425" lIns="91425" spcFirstLastPara="1" rIns="91425" wrap="square" tIns="91425"/>
          <a:lstStyle>
            <a:lvl1pPr lvl="0" algn="ctr">
              <a:spcBef>
                <a:spcPts val="0"/>
              </a:spcBef>
              <a:spcAft>
                <a:spcPts val="0"/>
              </a:spcAft>
              <a:buSzPts val="2400"/>
              <a:buNone/>
              <a:defRPr sz="2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553638"/>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pic>
        <p:nvPicPr>
          <p:cNvPr id="13" name="Shape 13" title="voettekstafbeelding"/>
          <p:cNvPicPr preferRelativeResize="0"/>
          <p:nvPr/>
        </p:nvPicPr>
        <p:blipFill>
          <a:blip r:embed="rId2">
            <a:alphaModFix/>
          </a:blip>
          <a:stretch>
            <a:fillRect/>
          </a:stretch>
        </p:blipFill>
        <p:spPr>
          <a:xfrm>
            <a:off x="0" y="4076700"/>
            <a:ext cx="9144001" cy="1066800"/>
          </a:xfrm>
          <a:prstGeom prst="rect">
            <a:avLst/>
          </a:prstGeom>
          <a:noFill/>
          <a:ln>
            <a:noFill/>
          </a:ln>
        </p:spPr>
      </p:pic>
      <p:pic>
        <p:nvPicPr>
          <p:cNvPr descr="geometric_corner.png" id="14" name="Shape 14" title="hoekafbeelding"/>
          <p:cNvPicPr preferRelativeResize="0"/>
          <p:nvPr/>
        </p:nvPicPr>
        <p:blipFill>
          <a:blip r:embed="rId3">
            <a:alphaModFix/>
          </a:blip>
          <a:stretch>
            <a:fillRect/>
          </a:stretch>
        </p:blipFill>
        <p:spPr>
          <a:xfrm>
            <a:off x="6858000" y="0"/>
            <a:ext cx="2286000" cy="2286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Shape 48"/>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Shape 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Shape 2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Shape 35"/>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Shape 40"/>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Shape 4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goo.gl/LCpY12" TargetMode="External"/><Relationship Id="rId5" Type="http://schemas.openxmlformats.org/officeDocument/2006/relationships/hyperlink" Target="https://goo.gl/qzqHLf" TargetMode="External"/><Relationship Id="rId6" Type="http://schemas.openxmlformats.org/officeDocument/2006/relationships/image" Target="../media/image16.png"/><Relationship Id="rId7"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2630475" y="893600"/>
            <a:ext cx="8520600" cy="8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Facial Recognition</a:t>
            </a:r>
            <a:endParaRPr/>
          </a:p>
        </p:txBody>
      </p:sp>
      <p:sp>
        <p:nvSpPr>
          <p:cNvPr id="57" name="Shape 57"/>
          <p:cNvSpPr txBox="1"/>
          <p:nvPr>
            <p:ph idx="1" type="subTitle"/>
          </p:nvPr>
        </p:nvSpPr>
        <p:spPr>
          <a:xfrm>
            <a:off x="5096325" y="1928275"/>
            <a:ext cx="3588900" cy="1446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nl" sz="1600"/>
              <a:t>Luke Roovers</a:t>
            </a:r>
            <a:endParaRPr sz="1600"/>
          </a:p>
          <a:p>
            <a:pPr indent="0" lvl="0" marL="0" rtl="0">
              <a:lnSpc>
                <a:spcPct val="100000"/>
              </a:lnSpc>
              <a:spcBef>
                <a:spcPts val="100"/>
              </a:spcBef>
              <a:spcAft>
                <a:spcPts val="0"/>
              </a:spcAft>
              <a:buNone/>
            </a:pPr>
            <a:r>
              <a:rPr lang="nl" sz="1600"/>
              <a:t>Matthijs Vos</a:t>
            </a:r>
            <a:endParaRPr sz="1600"/>
          </a:p>
          <a:p>
            <a:pPr indent="0" lvl="0" marL="0" rtl="0">
              <a:lnSpc>
                <a:spcPct val="100000"/>
              </a:lnSpc>
              <a:spcBef>
                <a:spcPts val="100"/>
              </a:spcBef>
              <a:spcAft>
                <a:spcPts val="0"/>
              </a:spcAft>
              <a:buNone/>
            </a:pPr>
            <a:r>
              <a:rPr lang="nl" sz="1600"/>
              <a:t>Thijs Gelton</a:t>
            </a:r>
            <a:endParaRPr sz="1600"/>
          </a:p>
          <a:p>
            <a:pPr indent="0" lvl="0" marL="0" rtl="0">
              <a:lnSpc>
                <a:spcPct val="100000"/>
              </a:lnSpc>
              <a:spcBef>
                <a:spcPts val="100"/>
              </a:spcBef>
              <a:spcAft>
                <a:spcPts val="0"/>
              </a:spcAft>
              <a:buNone/>
            </a:pPr>
            <a:r>
              <a:rPr lang="nl" sz="1600"/>
              <a:t>Leo Jenneskens</a:t>
            </a:r>
            <a:endParaRPr sz="1600"/>
          </a:p>
          <a:p>
            <a:pPr indent="0" lvl="0" marL="0" rtl="0">
              <a:lnSpc>
                <a:spcPct val="100000"/>
              </a:lnSpc>
              <a:spcBef>
                <a:spcPts val="100"/>
              </a:spcBef>
              <a:spcAft>
                <a:spcPts val="100"/>
              </a:spcAft>
              <a:buNone/>
            </a:pPr>
            <a:r>
              <a:rPr lang="nl" sz="1600"/>
              <a:t>Koshin Verberne</a:t>
            </a:r>
            <a:endParaRPr sz="1600"/>
          </a:p>
        </p:txBody>
      </p:sp>
      <p:pic>
        <p:nvPicPr>
          <p:cNvPr id="58" name="Shape 58"/>
          <p:cNvPicPr preferRelativeResize="0"/>
          <p:nvPr/>
        </p:nvPicPr>
        <p:blipFill>
          <a:blip r:embed="rId3">
            <a:alphaModFix/>
          </a:blip>
          <a:stretch>
            <a:fillRect/>
          </a:stretch>
        </p:blipFill>
        <p:spPr>
          <a:xfrm>
            <a:off x="854125" y="1074351"/>
            <a:ext cx="4256676" cy="29249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ctrTitle"/>
          </p:nvPr>
        </p:nvSpPr>
        <p:spPr>
          <a:xfrm>
            <a:off x="311700" y="7039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Business Cases</a:t>
            </a:r>
            <a:endParaRPr/>
          </a:p>
        </p:txBody>
      </p:sp>
      <p:sp>
        <p:nvSpPr>
          <p:cNvPr id="126" name="Shape 126"/>
          <p:cNvSpPr txBox="1"/>
          <p:nvPr>
            <p:ph idx="1" type="subTitle"/>
          </p:nvPr>
        </p:nvSpPr>
        <p:spPr>
          <a:xfrm>
            <a:off x="311700" y="1745700"/>
            <a:ext cx="3561000" cy="47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nl"/>
              <a:t>Het </a:t>
            </a:r>
            <a:r>
              <a:rPr b="1" lang="nl"/>
              <a:t>kan gebruikt worden voor:</a:t>
            </a:r>
            <a:endParaRPr b="1"/>
          </a:p>
        </p:txBody>
      </p:sp>
      <p:sp>
        <p:nvSpPr>
          <p:cNvPr id="127" name="Shape 127"/>
          <p:cNvSpPr txBox="1"/>
          <p:nvPr>
            <p:ph idx="1" type="subTitle"/>
          </p:nvPr>
        </p:nvSpPr>
        <p:spPr>
          <a:xfrm>
            <a:off x="445875" y="2220300"/>
            <a:ext cx="4252200" cy="7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Beveiliging</a:t>
            </a:r>
            <a:endParaRPr/>
          </a:p>
          <a:p>
            <a:pPr indent="-342900" lvl="0" marL="457200" rtl="0" algn="l">
              <a:spcBef>
                <a:spcPts val="0"/>
              </a:spcBef>
              <a:spcAft>
                <a:spcPts val="0"/>
              </a:spcAft>
              <a:buSzPts val="1800"/>
              <a:buChar char="●"/>
            </a:pPr>
            <a:r>
              <a:rPr lang="nl"/>
              <a:t>Wetshandhaving</a:t>
            </a:r>
            <a:endParaRPr/>
          </a:p>
          <a:p>
            <a:pPr indent="-342900" lvl="0" marL="457200" rtl="0" algn="l">
              <a:spcBef>
                <a:spcPts val="0"/>
              </a:spcBef>
              <a:spcAft>
                <a:spcPts val="0"/>
              </a:spcAft>
              <a:buSzPts val="1800"/>
              <a:buChar char="●"/>
            </a:pPr>
            <a:r>
              <a:rPr lang="nl"/>
              <a:t>Entertainment</a:t>
            </a:r>
            <a:endParaRPr/>
          </a:p>
          <a:p>
            <a:pPr indent="-342900" lvl="0" marL="457200" rtl="0" algn="l">
              <a:spcBef>
                <a:spcPts val="0"/>
              </a:spcBef>
              <a:spcAft>
                <a:spcPts val="0"/>
              </a:spcAft>
              <a:buSzPts val="1800"/>
              <a:buChar char="●"/>
            </a:pPr>
            <a:r>
              <a:rPr lang="nl"/>
              <a:t>en nog veel meer..</a:t>
            </a:r>
            <a:endParaRPr/>
          </a:p>
        </p:txBody>
      </p:sp>
      <p:pic>
        <p:nvPicPr>
          <p:cNvPr id="128" name="Shape 128"/>
          <p:cNvPicPr preferRelativeResize="0"/>
          <p:nvPr/>
        </p:nvPicPr>
        <p:blipFill>
          <a:blip r:embed="rId3">
            <a:alphaModFix/>
          </a:blip>
          <a:stretch>
            <a:fillRect/>
          </a:stretch>
        </p:blipFill>
        <p:spPr>
          <a:xfrm>
            <a:off x="6164920" y="1670150"/>
            <a:ext cx="1484788" cy="2923200"/>
          </a:xfrm>
          <a:prstGeom prst="rect">
            <a:avLst/>
          </a:prstGeom>
          <a:noFill/>
          <a:ln>
            <a:noFill/>
          </a:ln>
          <a:effectLst>
            <a:outerShdw blurRad="57150" rotWithShape="0" algn="bl" dir="4260000" dist="19050">
              <a:srgbClr val="000000">
                <a:alpha val="50000"/>
              </a:srgbClr>
            </a:outerShdw>
          </a:effectLst>
        </p:spPr>
      </p:pic>
      <p:pic>
        <p:nvPicPr>
          <p:cNvPr id="129" name="Shape 129"/>
          <p:cNvPicPr preferRelativeResize="0"/>
          <p:nvPr/>
        </p:nvPicPr>
        <p:blipFill>
          <a:blip r:embed="rId4">
            <a:alphaModFix/>
          </a:blip>
          <a:stretch>
            <a:fillRect/>
          </a:stretch>
        </p:blipFill>
        <p:spPr>
          <a:xfrm flipH="1">
            <a:off x="4146450" y="2731525"/>
            <a:ext cx="1861825" cy="186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Business Cases</a:t>
            </a:r>
            <a:endParaRPr/>
          </a:p>
        </p:txBody>
      </p:sp>
      <p:sp>
        <p:nvSpPr>
          <p:cNvPr id="135" name="Shape 135"/>
          <p:cNvSpPr txBox="1"/>
          <p:nvPr>
            <p:ph idx="1" type="subTitle"/>
          </p:nvPr>
        </p:nvSpPr>
        <p:spPr>
          <a:xfrm>
            <a:off x="311700" y="1582050"/>
            <a:ext cx="8709300" cy="24588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b="1" lang="nl"/>
              <a:t>Voordelen:</a:t>
            </a:r>
            <a:endParaRPr b="1"/>
          </a:p>
          <a:p>
            <a:pPr indent="-342900" lvl="0" marL="457200" rtl="0" algn="l">
              <a:spcBef>
                <a:spcPts val="0"/>
              </a:spcBef>
              <a:spcAft>
                <a:spcPts val="0"/>
              </a:spcAft>
              <a:buSzPts val="1800"/>
              <a:buChar char="●"/>
            </a:pPr>
            <a:r>
              <a:rPr lang="nl"/>
              <a:t>Bestaande foto’s voor trainen en referentie.</a:t>
            </a:r>
            <a:endParaRPr/>
          </a:p>
          <a:p>
            <a:pPr indent="-342900" lvl="0" marL="457200" rtl="0" algn="l">
              <a:spcBef>
                <a:spcPts val="0"/>
              </a:spcBef>
              <a:spcAft>
                <a:spcPts val="0"/>
              </a:spcAft>
              <a:buSzPts val="1800"/>
              <a:buChar char="●"/>
            </a:pPr>
            <a:r>
              <a:rPr lang="nl"/>
              <a:t>Geaccepteerde vorm van identificatie.</a:t>
            </a:r>
            <a:endParaRPr/>
          </a:p>
          <a:p>
            <a:pPr indent="-342900" lvl="0" marL="457200" rtl="0" algn="l">
              <a:spcBef>
                <a:spcPts val="0"/>
              </a:spcBef>
              <a:spcAft>
                <a:spcPts val="0"/>
              </a:spcAft>
              <a:buSzPts val="1800"/>
              <a:buChar char="●"/>
            </a:pPr>
            <a:r>
              <a:rPr lang="nl"/>
              <a:t>Ontwetend van identificatieprocess.</a:t>
            </a:r>
            <a:endParaRPr/>
          </a:p>
          <a:p>
            <a:pPr indent="-342900" lvl="0" marL="457200" rtl="0" algn="l">
              <a:spcBef>
                <a:spcPts val="0"/>
              </a:spcBef>
              <a:spcAft>
                <a:spcPts val="0"/>
              </a:spcAft>
              <a:buSzPts val="1800"/>
              <a:buChar char="●"/>
            </a:pPr>
            <a:r>
              <a:rPr lang="nl"/>
              <a:t>...wat zien jullie nog meer als voordelen?</a:t>
            </a:r>
            <a:endParaRPr/>
          </a:p>
          <a:p>
            <a:pPr indent="0" lvl="0" marL="0" rtl="0" algn="l">
              <a:spcBef>
                <a:spcPts val="0"/>
              </a:spcBef>
              <a:spcAft>
                <a:spcPts val="0"/>
              </a:spcAft>
              <a:buNone/>
            </a:pPr>
            <a:r>
              <a:rPr b="1" lang="nl"/>
              <a:t>Nadelen:</a:t>
            </a:r>
            <a:endParaRPr b="1"/>
          </a:p>
          <a:p>
            <a:pPr indent="-342900" lvl="0" marL="457200" rtl="0" algn="l">
              <a:spcBef>
                <a:spcPts val="0"/>
              </a:spcBef>
              <a:spcAft>
                <a:spcPts val="0"/>
              </a:spcAft>
              <a:buSzPts val="1800"/>
              <a:buChar char="●"/>
            </a:pPr>
            <a:r>
              <a:rPr lang="nl"/>
              <a:t>Privacy en Ethiek vraagstuk</a:t>
            </a:r>
            <a:endParaRPr/>
          </a:p>
          <a:p>
            <a:pPr indent="-342900" lvl="0" marL="457200" rtl="0" algn="l">
              <a:spcBef>
                <a:spcPts val="0"/>
              </a:spcBef>
              <a:spcAft>
                <a:spcPts val="0"/>
              </a:spcAft>
              <a:buSzPts val="1800"/>
              <a:buChar char="●"/>
            </a:pPr>
            <a:r>
              <a:rPr lang="nl"/>
              <a:t>Is te omzeilen.</a:t>
            </a:r>
            <a:endParaRPr/>
          </a:p>
          <a:p>
            <a:pPr indent="-342900" lvl="0" marL="457200" rtl="0" algn="l">
              <a:spcBef>
                <a:spcPts val="0"/>
              </a:spcBef>
              <a:spcAft>
                <a:spcPts val="0"/>
              </a:spcAft>
              <a:buSzPts val="1800"/>
              <a:buChar char="●"/>
            </a:pPr>
            <a:r>
              <a:rPr lang="nl"/>
              <a:t>...wat zien jullie nog meer als nadelen?</a:t>
            </a:r>
            <a:endParaRPr/>
          </a:p>
        </p:txBody>
      </p:sp>
      <p:pic>
        <p:nvPicPr>
          <p:cNvPr id="136" name="Shape 136"/>
          <p:cNvPicPr preferRelativeResize="0"/>
          <p:nvPr/>
        </p:nvPicPr>
        <p:blipFill>
          <a:blip r:embed="rId3">
            <a:alphaModFix/>
          </a:blip>
          <a:stretch>
            <a:fillRect/>
          </a:stretch>
        </p:blipFill>
        <p:spPr>
          <a:xfrm>
            <a:off x="6789825" y="2482625"/>
            <a:ext cx="2425425" cy="2425425"/>
          </a:xfrm>
          <a:prstGeom prst="rect">
            <a:avLst/>
          </a:prstGeom>
          <a:noFill/>
          <a:ln>
            <a:noFill/>
          </a:ln>
          <a:effectLst>
            <a:outerShdw blurRad="57150" rotWithShape="0" algn="bl" dir="11460000" dist="19050">
              <a:srgbClr val="000000">
                <a:alpha val="50000"/>
              </a:srgbClr>
            </a:outerShdw>
          </a:effectLst>
        </p:spPr>
      </p:pic>
      <p:pic>
        <p:nvPicPr>
          <p:cNvPr id="137" name="Shape 137"/>
          <p:cNvPicPr preferRelativeResize="0"/>
          <p:nvPr/>
        </p:nvPicPr>
        <p:blipFill>
          <a:blip r:embed="rId4">
            <a:alphaModFix/>
          </a:blip>
          <a:stretch>
            <a:fillRect/>
          </a:stretch>
        </p:blipFill>
        <p:spPr>
          <a:xfrm>
            <a:off x="4822400" y="2349825"/>
            <a:ext cx="2576500" cy="2558225"/>
          </a:xfrm>
          <a:prstGeom prst="rect">
            <a:avLst/>
          </a:prstGeom>
          <a:noFill/>
          <a:ln>
            <a:noFill/>
          </a:ln>
          <a:effectLst>
            <a:outerShdw blurRad="57150" rotWithShape="0" algn="bl" dir="13080000" dist="952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rotWithShape="1">
          <a:blip r:embed="rId3">
            <a:alphaModFix/>
          </a:blip>
          <a:srcRect b="5024" l="0" r="0" t="0"/>
          <a:stretch/>
        </p:blipFill>
        <p:spPr>
          <a:xfrm flipH="1">
            <a:off x="5919324" y="1863375"/>
            <a:ext cx="3224676" cy="3045599"/>
          </a:xfrm>
          <a:prstGeom prst="rect">
            <a:avLst/>
          </a:prstGeom>
          <a:noFill/>
          <a:ln>
            <a:noFill/>
          </a:ln>
          <a:effectLst>
            <a:outerShdw blurRad="57150" rotWithShape="0" algn="bl" dir="18240000" dist="19050">
              <a:srgbClr val="000000">
                <a:alpha val="50000"/>
              </a:srgbClr>
            </a:outerShdw>
          </a:effectLst>
        </p:spPr>
      </p:pic>
      <p:sp>
        <p:nvSpPr>
          <p:cNvPr id="143" name="Shape 143"/>
          <p:cNvSpPr txBox="1"/>
          <p:nvPr>
            <p:ph type="ctrTitle"/>
          </p:nvPr>
        </p:nvSpPr>
        <p:spPr>
          <a:xfrm>
            <a:off x="458825" y="4097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Photo time</a:t>
            </a:r>
            <a:endParaRPr/>
          </a:p>
        </p:txBody>
      </p:sp>
      <p:sp>
        <p:nvSpPr>
          <p:cNvPr id="144" name="Shape 144"/>
          <p:cNvSpPr txBox="1"/>
          <p:nvPr>
            <p:ph idx="1" type="subTitle"/>
          </p:nvPr>
        </p:nvSpPr>
        <p:spPr>
          <a:xfrm>
            <a:off x="332000" y="1456075"/>
            <a:ext cx="46179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Stuur je foto’s naar onderstaande links.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algn="l">
              <a:spcBef>
                <a:spcPts val="0"/>
              </a:spcBef>
              <a:spcAft>
                <a:spcPts val="0"/>
              </a:spcAft>
              <a:buNone/>
            </a:pPr>
            <a:r>
              <a:t/>
            </a:r>
            <a:endParaRPr/>
          </a:p>
        </p:txBody>
      </p:sp>
      <p:sp>
        <p:nvSpPr>
          <p:cNvPr id="145" name="Shape 145"/>
          <p:cNvSpPr txBox="1"/>
          <p:nvPr/>
        </p:nvSpPr>
        <p:spPr>
          <a:xfrm>
            <a:off x="458825" y="2063500"/>
            <a:ext cx="1855800" cy="508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nl" sz="1800">
                <a:solidFill>
                  <a:schemeClr val="dk2"/>
                </a:solidFill>
              </a:rPr>
              <a:t>Boef</a:t>
            </a:r>
            <a:endParaRPr b="1" sz="1800">
              <a:solidFill>
                <a:schemeClr val="dk2"/>
              </a:solidFill>
            </a:endParaRPr>
          </a:p>
        </p:txBody>
      </p:sp>
      <p:sp>
        <p:nvSpPr>
          <p:cNvPr id="146" name="Shape 146"/>
          <p:cNvSpPr txBox="1"/>
          <p:nvPr/>
        </p:nvSpPr>
        <p:spPr>
          <a:xfrm>
            <a:off x="3532713" y="2105750"/>
            <a:ext cx="1855800" cy="4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800">
                <a:solidFill>
                  <a:schemeClr val="dk2"/>
                </a:solidFill>
              </a:rPr>
              <a:t>Braaf</a:t>
            </a:r>
            <a:endParaRPr b="1" sz="1800">
              <a:solidFill>
                <a:schemeClr val="dk2"/>
              </a:solidFill>
            </a:endParaRPr>
          </a:p>
        </p:txBody>
      </p:sp>
      <p:sp>
        <p:nvSpPr>
          <p:cNvPr id="147" name="Shape 147"/>
          <p:cNvSpPr txBox="1"/>
          <p:nvPr/>
        </p:nvSpPr>
        <p:spPr>
          <a:xfrm>
            <a:off x="3282375" y="4427500"/>
            <a:ext cx="2505600" cy="41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sz="1800" u="sng">
                <a:solidFill>
                  <a:schemeClr val="hlink"/>
                </a:solidFill>
                <a:hlinkClick r:id="rId4"/>
              </a:rPr>
              <a:t>https://goo.gl/LCpY12</a:t>
            </a:r>
            <a:r>
              <a:rPr lang="nl" sz="1800"/>
              <a:t> </a:t>
            </a:r>
            <a:endParaRPr sz="1800"/>
          </a:p>
        </p:txBody>
      </p:sp>
      <p:sp>
        <p:nvSpPr>
          <p:cNvPr id="148" name="Shape 148"/>
          <p:cNvSpPr txBox="1"/>
          <p:nvPr/>
        </p:nvSpPr>
        <p:spPr>
          <a:xfrm>
            <a:off x="193475" y="4427500"/>
            <a:ext cx="2386500" cy="415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nl" sz="1800" u="sng">
                <a:solidFill>
                  <a:schemeClr val="hlink"/>
                </a:solidFill>
                <a:hlinkClick r:id="rId5"/>
              </a:rPr>
              <a:t>https://goo.gl/qzqHLf</a:t>
            </a:r>
            <a:r>
              <a:rPr lang="nl" sz="1800"/>
              <a:t> </a:t>
            </a:r>
            <a:endParaRPr/>
          </a:p>
        </p:txBody>
      </p:sp>
      <p:pic>
        <p:nvPicPr>
          <p:cNvPr id="149" name="Shape 149"/>
          <p:cNvPicPr preferRelativeResize="0"/>
          <p:nvPr/>
        </p:nvPicPr>
        <p:blipFill>
          <a:blip r:embed="rId6">
            <a:alphaModFix/>
          </a:blip>
          <a:stretch>
            <a:fillRect/>
          </a:stretch>
        </p:blipFill>
        <p:spPr>
          <a:xfrm>
            <a:off x="3487690" y="2481625"/>
            <a:ext cx="1945875" cy="1945875"/>
          </a:xfrm>
          <a:prstGeom prst="rect">
            <a:avLst/>
          </a:prstGeom>
          <a:noFill/>
          <a:ln>
            <a:noFill/>
          </a:ln>
        </p:spPr>
      </p:pic>
      <p:pic>
        <p:nvPicPr>
          <p:cNvPr id="150" name="Shape 150"/>
          <p:cNvPicPr preferRelativeResize="0"/>
          <p:nvPr/>
        </p:nvPicPr>
        <p:blipFill>
          <a:blip r:embed="rId7">
            <a:alphaModFix/>
          </a:blip>
          <a:stretch>
            <a:fillRect/>
          </a:stretch>
        </p:blipFill>
        <p:spPr>
          <a:xfrm>
            <a:off x="413788" y="2481637"/>
            <a:ext cx="1945875" cy="1945875"/>
          </a:xfrm>
          <a:prstGeom prst="rect">
            <a:avLst/>
          </a:prstGeom>
          <a:noFill/>
          <a:ln>
            <a:noFill/>
          </a:ln>
        </p:spPr>
      </p:pic>
      <p:sp>
        <p:nvSpPr>
          <p:cNvPr id="151" name="Shape 151"/>
          <p:cNvSpPr txBox="1"/>
          <p:nvPr/>
        </p:nvSpPr>
        <p:spPr>
          <a:xfrm>
            <a:off x="131375" y="99025"/>
            <a:ext cx="5426400" cy="31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nl" sz="900"/>
              <a:t>*Alles is GDPRoof. De foto’s worden verwijderd na de workshop</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Demo</a:t>
            </a:r>
            <a:endParaRPr/>
          </a:p>
        </p:txBody>
      </p:sp>
      <p:sp>
        <p:nvSpPr>
          <p:cNvPr id="157" name="Shape 157"/>
          <p:cNvSpPr txBox="1"/>
          <p:nvPr>
            <p:ph idx="1" type="subTitle"/>
          </p:nvPr>
        </p:nvSpPr>
        <p:spPr>
          <a:xfrm>
            <a:off x="311700" y="2553638"/>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 </a:t>
            </a:r>
            <a:endParaRPr/>
          </a:p>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Conclusie</a:t>
            </a:r>
            <a:endParaRPr/>
          </a:p>
        </p:txBody>
      </p:sp>
      <p:sp>
        <p:nvSpPr>
          <p:cNvPr id="163" name="Shape 163"/>
          <p:cNvSpPr txBox="1"/>
          <p:nvPr>
            <p:ph idx="1" type="subTitle"/>
          </p:nvPr>
        </p:nvSpPr>
        <p:spPr>
          <a:xfrm>
            <a:off x="311700" y="2553638"/>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Waarom neurale netwerken voor facial recognition in plaats van  conventionele methodes?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sz="3000"/>
              <a:t>Programma</a:t>
            </a:r>
            <a:endParaRPr sz="3000"/>
          </a:p>
        </p:txBody>
      </p:sp>
      <p:sp>
        <p:nvSpPr>
          <p:cNvPr id="64" name="Shape 64"/>
          <p:cNvSpPr txBox="1"/>
          <p:nvPr>
            <p:ph idx="1" type="subTitle"/>
          </p:nvPr>
        </p:nvSpPr>
        <p:spPr>
          <a:xfrm>
            <a:off x="1007375" y="1985650"/>
            <a:ext cx="2966400" cy="193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nl"/>
              <a:t>Introductie</a:t>
            </a:r>
            <a:endParaRPr/>
          </a:p>
          <a:p>
            <a:pPr indent="-342900" lvl="0" marL="457200" rtl="0" algn="l">
              <a:spcBef>
                <a:spcPts val="0"/>
              </a:spcBef>
              <a:spcAft>
                <a:spcPts val="0"/>
              </a:spcAft>
              <a:buSzPts val="1800"/>
              <a:buAutoNum type="arabicPeriod"/>
            </a:pPr>
            <a:r>
              <a:rPr lang="nl"/>
              <a:t>Geschiedenis</a:t>
            </a:r>
            <a:endParaRPr/>
          </a:p>
          <a:p>
            <a:pPr indent="-342900" lvl="0" marL="457200" rtl="0" algn="l">
              <a:spcBef>
                <a:spcPts val="0"/>
              </a:spcBef>
              <a:spcAft>
                <a:spcPts val="0"/>
              </a:spcAft>
              <a:buSzPts val="1800"/>
              <a:buAutoNum type="arabicPeriod"/>
            </a:pPr>
            <a:r>
              <a:rPr lang="nl"/>
              <a:t>Theorie in spelvorm</a:t>
            </a:r>
            <a:endParaRPr/>
          </a:p>
          <a:p>
            <a:pPr indent="-342900" lvl="0" marL="457200" rtl="0" algn="l">
              <a:spcBef>
                <a:spcPts val="0"/>
              </a:spcBef>
              <a:spcAft>
                <a:spcPts val="0"/>
              </a:spcAft>
              <a:buSzPts val="1800"/>
              <a:buAutoNum type="arabicPeriod"/>
            </a:pPr>
            <a:r>
              <a:rPr lang="nl"/>
              <a:t>Business Case</a:t>
            </a:r>
            <a:endParaRPr/>
          </a:p>
          <a:p>
            <a:pPr indent="-342900" lvl="0" marL="457200" rtl="0" algn="l">
              <a:spcBef>
                <a:spcPts val="0"/>
              </a:spcBef>
              <a:spcAft>
                <a:spcPts val="0"/>
              </a:spcAft>
              <a:buSzPts val="1800"/>
              <a:buAutoNum type="arabicPeriod"/>
            </a:pPr>
            <a:r>
              <a:rPr lang="nl"/>
              <a:t>Demo</a:t>
            </a:r>
            <a:endParaRPr/>
          </a:p>
          <a:p>
            <a:pPr indent="-342900" lvl="0" marL="457200" rtl="0" algn="l">
              <a:spcBef>
                <a:spcPts val="0"/>
              </a:spcBef>
              <a:spcAft>
                <a:spcPts val="0"/>
              </a:spcAft>
              <a:buSzPts val="1800"/>
              <a:buAutoNum type="arabicPeriod"/>
            </a:pPr>
            <a:r>
              <a:rPr lang="nl"/>
              <a:t>Slot</a:t>
            </a:r>
            <a:endParaRPr/>
          </a:p>
        </p:txBody>
      </p:sp>
      <p:pic>
        <p:nvPicPr>
          <p:cNvPr id="65" name="Shape 65"/>
          <p:cNvPicPr preferRelativeResize="0"/>
          <p:nvPr/>
        </p:nvPicPr>
        <p:blipFill>
          <a:blip r:embed="rId3">
            <a:alphaModFix/>
          </a:blip>
          <a:stretch>
            <a:fillRect/>
          </a:stretch>
        </p:blipFill>
        <p:spPr>
          <a:xfrm>
            <a:off x="3880475" y="1771628"/>
            <a:ext cx="2757249" cy="2363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ctrTitle"/>
          </p:nvPr>
        </p:nvSpPr>
        <p:spPr>
          <a:xfrm>
            <a:off x="500550" y="903875"/>
            <a:ext cx="8520600" cy="607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Introductie</a:t>
            </a:r>
            <a:endParaRPr/>
          </a:p>
        </p:txBody>
      </p:sp>
      <p:sp>
        <p:nvSpPr>
          <p:cNvPr id="71" name="Shape 71"/>
          <p:cNvSpPr txBox="1"/>
          <p:nvPr>
            <p:ph idx="1" type="subTitle"/>
          </p:nvPr>
        </p:nvSpPr>
        <p:spPr>
          <a:xfrm>
            <a:off x="655275" y="1725100"/>
            <a:ext cx="4397400" cy="1219200"/>
          </a:xfrm>
          <a:prstGeom prst="rect">
            <a:avLst/>
          </a:prstGeom>
        </p:spPr>
        <p:txBody>
          <a:bodyPr anchorCtr="0" anchor="t" bIns="91425" lIns="91425" spcFirstLastPara="1" rIns="91425" wrap="square" tIns="91425">
            <a:noAutofit/>
          </a:bodyPr>
          <a:lstStyle/>
          <a:p>
            <a:pPr indent="-317500" lvl="0" marL="457200" algn="l">
              <a:spcBef>
                <a:spcPts val="0"/>
              </a:spcBef>
              <a:spcAft>
                <a:spcPts val="0"/>
              </a:spcAft>
              <a:buSzPts val="1400"/>
              <a:buChar char="●"/>
            </a:pPr>
            <a:r>
              <a:rPr lang="nl"/>
              <a:t>Wie we zijn.</a:t>
            </a:r>
            <a:endParaRPr/>
          </a:p>
          <a:p>
            <a:pPr indent="-317500" lvl="0" marL="457200" algn="l">
              <a:spcBef>
                <a:spcPts val="0"/>
              </a:spcBef>
              <a:spcAft>
                <a:spcPts val="0"/>
              </a:spcAft>
              <a:buSzPts val="1400"/>
              <a:buChar char="●"/>
            </a:pPr>
            <a:r>
              <a:rPr lang="nl"/>
              <a:t>Wat we gaan doen.</a:t>
            </a:r>
            <a:endParaRPr/>
          </a:p>
          <a:p>
            <a:pPr indent="-317500" lvl="0" marL="457200" algn="l">
              <a:spcBef>
                <a:spcPts val="0"/>
              </a:spcBef>
              <a:spcAft>
                <a:spcPts val="0"/>
              </a:spcAft>
              <a:buSzPts val="1400"/>
              <a:buChar char="●"/>
            </a:pPr>
            <a:r>
              <a:rPr lang="nl"/>
              <a:t>Wat je gaat leren.</a:t>
            </a:r>
            <a:endParaRPr/>
          </a:p>
        </p:txBody>
      </p:sp>
      <p:pic>
        <p:nvPicPr>
          <p:cNvPr id="72" name="Shape 72"/>
          <p:cNvPicPr preferRelativeResize="0"/>
          <p:nvPr/>
        </p:nvPicPr>
        <p:blipFill>
          <a:blip r:embed="rId3">
            <a:alphaModFix/>
          </a:blip>
          <a:stretch>
            <a:fillRect/>
          </a:stretch>
        </p:blipFill>
        <p:spPr>
          <a:xfrm>
            <a:off x="3074915" y="3087357"/>
            <a:ext cx="2651748" cy="1657343"/>
          </a:xfrm>
          <a:prstGeom prst="rect">
            <a:avLst/>
          </a:prstGeom>
          <a:noFill/>
          <a:ln>
            <a:noFill/>
          </a:ln>
        </p:spPr>
      </p:pic>
      <p:pic>
        <p:nvPicPr>
          <p:cNvPr id="73" name="Shape 73"/>
          <p:cNvPicPr preferRelativeResize="0"/>
          <p:nvPr/>
        </p:nvPicPr>
        <p:blipFill>
          <a:blip r:embed="rId4">
            <a:alphaModFix/>
          </a:blip>
          <a:stretch>
            <a:fillRect/>
          </a:stretch>
        </p:blipFill>
        <p:spPr>
          <a:xfrm>
            <a:off x="5989413" y="2363582"/>
            <a:ext cx="3031725" cy="1657343"/>
          </a:xfrm>
          <a:prstGeom prst="rect">
            <a:avLst/>
          </a:prstGeom>
          <a:noFill/>
          <a:ln>
            <a:noFill/>
          </a:ln>
        </p:spPr>
      </p:pic>
      <p:pic>
        <p:nvPicPr>
          <p:cNvPr id="74" name="Shape 74"/>
          <p:cNvPicPr preferRelativeResize="0"/>
          <p:nvPr/>
        </p:nvPicPr>
        <p:blipFill>
          <a:blip r:embed="rId5">
            <a:alphaModFix/>
          </a:blip>
          <a:stretch>
            <a:fillRect/>
          </a:stretch>
        </p:blipFill>
        <p:spPr>
          <a:xfrm>
            <a:off x="167800" y="3087357"/>
            <a:ext cx="2488504" cy="16573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ctrTitle"/>
          </p:nvPr>
        </p:nvSpPr>
        <p:spPr>
          <a:xfrm>
            <a:off x="523000" y="471225"/>
            <a:ext cx="8520600" cy="583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Geschiedenis</a:t>
            </a:r>
            <a:endParaRPr/>
          </a:p>
        </p:txBody>
      </p:sp>
      <p:sp>
        <p:nvSpPr>
          <p:cNvPr id="80" name="Shape 80"/>
          <p:cNvSpPr txBox="1"/>
          <p:nvPr>
            <p:ph idx="1" type="subTitle"/>
          </p:nvPr>
        </p:nvSpPr>
        <p:spPr>
          <a:xfrm>
            <a:off x="311700" y="1582075"/>
            <a:ext cx="8520600" cy="256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Woodrow Wilson Bledsoe (1960)</a:t>
            </a:r>
            <a:endParaRPr/>
          </a:p>
          <a:p>
            <a:pPr indent="-342900" lvl="0" marL="457200" rtl="0" algn="l">
              <a:spcBef>
                <a:spcPts val="0"/>
              </a:spcBef>
              <a:spcAft>
                <a:spcPts val="0"/>
              </a:spcAft>
              <a:buSzPts val="1800"/>
              <a:buChar char="●"/>
            </a:pPr>
            <a:r>
              <a:rPr lang="nl"/>
              <a:t>Teuvo Kohonen (2007)</a:t>
            </a:r>
            <a:endParaRPr/>
          </a:p>
          <a:p>
            <a:pPr indent="-342900" lvl="0" marL="457200" rtl="0" algn="l">
              <a:spcBef>
                <a:spcPts val="0"/>
              </a:spcBef>
              <a:spcAft>
                <a:spcPts val="0"/>
              </a:spcAft>
              <a:buSzPts val="1800"/>
              <a:buChar char="●"/>
            </a:pPr>
            <a:r>
              <a:rPr lang="nl"/>
              <a:t>Gebruikt in:</a:t>
            </a:r>
            <a:endParaRPr/>
          </a:p>
          <a:p>
            <a:pPr indent="-330200" lvl="1" marL="914400" rtl="0" algn="l">
              <a:spcBef>
                <a:spcPts val="0"/>
              </a:spcBef>
              <a:spcAft>
                <a:spcPts val="0"/>
              </a:spcAft>
              <a:buSzPts val="1600"/>
              <a:buChar char="○"/>
            </a:pPr>
            <a:r>
              <a:rPr lang="nl" sz="1600"/>
              <a:t>Forensisch onderzoek</a:t>
            </a:r>
            <a:endParaRPr sz="1600"/>
          </a:p>
          <a:p>
            <a:pPr indent="-330200" lvl="1" marL="914400" rtl="0" algn="l">
              <a:spcBef>
                <a:spcPts val="0"/>
              </a:spcBef>
              <a:spcAft>
                <a:spcPts val="0"/>
              </a:spcAft>
              <a:buSzPts val="1600"/>
              <a:buChar char="○"/>
            </a:pPr>
            <a:r>
              <a:rPr lang="nl" sz="1600"/>
              <a:t>toegangscontrole op luchthavens</a:t>
            </a:r>
            <a:endParaRPr sz="1600"/>
          </a:p>
          <a:p>
            <a:pPr indent="-330200" lvl="1" marL="914400" rtl="0" algn="l">
              <a:spcBef>
                <a:spcPts val="0"/>
              </a:spcBef>
              <a:spcAft>
                <a:spcPts val="0"/>
              </a:spcAft>
              <a:buSzPts val="1600"/>
              <a:buChar char="○"/>
            </a:pPr>
            <a:r>
              <a:rPr lang="nl" sz="1600"/>
              <a:t>Nationale organisaties (FBI, AIVD)</a:t>
            </a:r>
            <a:endParaRPr sz="1600"/>
          </a:p>
          <a:p>
            <a:pPr indent="-342900" lvl="0" marL="457200" rtl="0" algn="l">
              <a:spcBef>
                <a:spcPts val="0"/>
              </a:spcBef>
              <a:spcAft>
                <a:spcPts val="0"/>
              </a:spcAft>
              <a:buSzPts val="1800"/>
              <a:buChar char="●"/>
            </a:pPr>
            <a:r>
              <a:rPr lang="nl"/>
              <a:t>Ontstaan uit de vraag naar</a:t>
            </a:r>
            <a:endParaRPr/>
          </a:p>
          <a:p>
            <a:pPr indent="457200" lvl="0" marL="0" algn="l">
              <a:spcBef>
                <a:spcPts val="0"/>
              </a:spcBef>
              <a:spcAft>
                <a:spcPts val="0"/>
              </a:spcAft>
              <a:buNone/>
            </a:pPr>
            <a:r>
              <a:rPr lang="nl"/>
              <a:t>niet-opvallende identificatie</a:t>
            </a:r>
            <a:endParaRPr/>
          </a:p>
        </p:txBody>
      </p:sp>
      <p:pic>
        <p:nvPicPr>
          <p:cNvPr id="81" name="Shape 81"/>
          <p:cNvPicPr preferRelativeResize="0"/>
          <p:nvPr/>
        </p:nvPicPr>
        <p:blipFill>
          <a:blip r:embed="rId3">
            <a:alphaModFix/>
          </a:blip>
          <a:stretch>
            <a:fillRect/>
          </a:stretch>
        </p:blipFill>
        <p:spPr>
          <a:xfrm>
            <a:off x="5369500" y="3122750"/>
            <a:ext cx="2613101" cy="1515850"/>
          </a:xfrm>
          <a:prstGeom prst="rect">
            <a:avLst/>
          </a:prstGeom>
          <a:noFill/>
          <a:ln>
            <a:noFill/>
          </a:ln>
        </p:spPr>
      </p:pic>
      <p:pic>
        <p:nvPicPr>
          <p:cNvPr id="82" name="Shape 82"/>
          <p:cNvPicPr preferRelativeResize="0"/>
          <p:nvPr/>
        </p:nvPicPr>
        <p:blipFill>
          <a:blip r:embed="rId4">
            <a:alphaModFix/>
          </a:blip>
          <a:stretch>
            <a:fillRect/>
          </a:stretch>
        </p:blipFill>
        <p:spPr>
          <a:xfrm>
            <a:off x="5369500" y="1193225"/>
            <a:ext cx="2261400" cy="179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t>Problemen van vroeger</a:t>
            </a:r>
            <a:endParaRPr/>
          </a:p>
        </p:txBody>
      </p:sp>
      <p:sp>
        <p:nvSpPr>
          <p:cNvPr id="88" name="Shape 88"/>
          <p:cNvSpPr txBox="1"/>
          <p:nvPr>
            <p:ph idx="1" type="subTitle"/>
          </p:nvPr>
        </p:nvSpPr>
        <p:spPr>
          <a:xfrm>
            <a:off x="311700" y="1714513"/>
            <a:ext cx="8520600" cy="163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Veel gezichten met meerdere aanzichten</a:t>
            </a:r>
            <a:endParaRPr/>
          </a:p>
          <a:p>
            <a:pPr indent="-317500" lvl="0" marL="457200" rtl="0" algn="l">
              <a:spcBef>
                <a:spcPts val="0"/>
              </a:spcBef>
              <a:spcAft>
                <a:spcPts val="0"/>
              </a:spcAft>
              <a:buSzPts val="1400"/>
              <a:buChar char="●"/>
            </a:pPr>
            <a:r>
              <a:rPr lang="nl"/>
              <a:t>Normaliseren van gezichten</a:t>
            </a:r>
            <a:endParaRPr/>
          </a:p>
          <a:p>
            <a:pPr indent="-342900" lvl="1" marL="914400" algn="l">
              <a:spcBef>
                <a:spcPts val="0"/>
              </a:spcBef>
              <a:spcAft>
                <a:spcPts val="0"/>
              </a:spcAft>
              <a:buSzPts val="1800"/>
              <a:buChar char="○"/>
            </a:pPr>
            <a:r>
              <a:rPr lang="nl" sz="1800"/>
              <a:t>Eigenfaces van Sirovich &amp; Kirby (1987) </a:t>
            </a:r>
            <a:endParaRPr sz="1800"/>
          </a:p>
        </p:txBody>
      </p:sp>
      <p:pic>
        <p:nvPicPr>
          <p:cNvPr id="89" name="Shape 89"/>
          <p:cNvPicPr preferRelativeResize="0"/>
          <p:nvPr/>
        </p:nvPicPr>
        <p:blipFill>
          <a:blip r:embed="rId3">
            <a:alphaModFix/>
          </a:blip>
          <a:stretch>
            <a:fillRect/>
          </a:stretch>
        </p:blipFill>
        <p:spPr>
          <a:xfrm>
            <a:off x="6283325" y="1714523"/>
            <a:ext cx="1778275" cy="2125850"/>
          </a:xfrm>
          <a:prstGeom prst="rect">
            <a:avLst/>
          </a:prstGeom>
          <a:noFill/>
          <a:ln>
            <a:noFill/>
          </a:ln>
        </p:spPr>
      </p:pic>
      <p:pic>
        <p:nvPicPr>
          <p:cNvPr id="90" name="Shape 90"/>
          <p:cNvPicPr preferRelativeResize="0"/>
          <p:nvPr/>
        </p:nvPicPr>
        <p:blipFill>
          <a:blip r:embed="rId4">
            <a:alphaModFix/>
          </a:blip>
          <a:stretch>
            <a:fillRect/>
          </a:stretch>
        </p:blipFill>
        <p:spPr>
          <a:xfrm>
            <a:off x="2387600" y="2989141"/>
            <a:ext cx="3895726" cy="1715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ctrTitle"/>
          </p:nvPr>
        </p:nvSpPr>
        <p:spPr>
          <a:xfrm>
            <a:off x="500550" y="703950"/>
            <a:ext cx="8520600" cy="878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l"/>
              <a:t>Theorie - Introductie</a:t>
            </a:r>
            <a:endParaRPr/>
          </a:p>
        </p:txBody>
      </p:sp>
      <p:sp>
        <p:nvSpPr>
          <p:cNvPr id="96" name="Shape 96"/>
          <p:cNvSpPr txBox="1"/>
          <p:nvPr>
            <p:ph idx="1" type="subTitle"/>
          </p:nvPr>
        </p:nvSpPr>
        <p:spPr>
          <a:xfrm>
            <a:off x="311700" y="2553638"/>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97" name="Shape 97"/>
          <p:cNvPicPr preferRelativeResize="0"/>
          <p:nvPr/>
        </p:nvPicPr>
        <p:blipFill>
          <a:blip r:embed="rId3">
            <a:alphaModFix/>
          </a:blip>
          <a:stretch>
            <a:fillRect/>
          </a:stretch>
        </p:blipFill>
        <p:spPr>
          <a:xfrm>
            <a:off x="1385888" y="1528763"/>
            <a:ext cx="6372225" cy="208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ctrTitle"/>
          </p:nvPr>
        </p:nvSpPr>
        <p:spPr>
          <a:xfrm>
            <a:off x="428575" y="131175"/>
            <a:ext cx="8520600" cy="878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l"/>
              <a:t>Theorie - Biologische achtergrond</a:t>
            </a:r>
            <a:endParaRPr/>
          </a:p>
        </p:txBody>
      </p:sp>
      <p:pic>
        <p:nvPicPr>
          <p:cNvPr id="103" name="Shape 103"/>
          <p:cNvPicPr preferRelativeResize="0"/>
          <p:nvPr/>
        </p:nvPicPr>
        <p:blipFill>
          <a:blip r:embed="rId3">
            <a:alphaModFix/>
          </a:blip>
          <a:stretch>
            <a:fillRect/>
          </a:stretch>
        </p:blipFill>
        <p:spPr>
          <a:xfrm>
            <a:off x="323375" y="1081362"/>
            <a:ext cx="6055527" cy="2980775"/>
          </a:xfrm>
          <a:prstGeom prst="rect">
            <a:avLst/>
          </a:prstGeom>
          <a:noFill/>
          <a:ln>
            <a:noFill/>
          </a:ln>
        </p:spPr>
      </p:pic>
      <p:sp>
        <p:nvSpPr>
          <p:cNvPr id="104" name="Shape 104"/>
          <p:cNvSpPr txBox="1"/>
          <p:nvPr/>
        </p:nvSpPr>
        <p:spPr>
          <a:xfrm>
            <a:off x="6581350" y="888425"/>
            <a:ext cx="2454900" cy="32265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nl" sz="2400"/>
              <a:t>Neuron</a:t>
            </a:r>
            <a:endParaRPr sz="2400"/>
          </a:p>
          <a:p>
            <a:pPr indent="-381000" lvl="0" marL="457200" rtl="0">
              <a:spcBef>
                <a:spcPts val="0"/>
              </a:spcBef>
              <a:spcAft>
                <a:spcPts val="0"/>
              </a:spcAft>
              <a:buSzPts val="2400"/>
              <a:buChar char="●"/>
            </a:pPr>
            <a:r>
              <a:rPr lang="nl" sz="2400"/>
              <a:t>Firing</a:t>
            </a:r>
            <a:endParaRPr sz="2400"/>
          </a:p>
          <a:p>
            <a:pPr indent="-381000" lvl="0" marL="457200" rtl="0">
              <a:spcBef>
                <a:spcPts val="0"/>
              </a:spcBef>
              <a:spcAft>
                <a:spcPts val="0"/>
              </a:spcAft>
              <a:buSzPts val="2400"/>
              <a:buChar char="●"/>
            </a:pPr>
            <a:r>
              <a:rPr lang="nl" sz="2400"/>
              <a:t>Threshold</a:t>
            </a:r>
            <a:endParaRPr sz="2400"/>
          </a:p>
          <a:p>
            <a:pPr indent="-381000" lvl="0" marL="457200">
              <a:spcBef>
                <a:spcPts val="0"/>
              </a:spcBef>
              <a:spcAft>
                <a:spcPts val="0"/>
              </a:spcAft>
              <a:buSzPts val="2400"/>
              <a:buChar char="●"/>
            </a:pPr>
            <a:r>
              <a:rPr lang="nl" sz="2400"/>
              <a:t>Logische poorten</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ctrTitle"/>
          </p:nvPr>
        </p:nvSpPr>
        <p:spPr>
          <a:xfrm>
            <a:off x="395350" y="283125"/>
            <a:ext cx="8520600" cy="878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l"/>
              <a:t>Theorie - Technische Toepassing</a:t>
            </a:r>
            <a:endParaRPr/>
          </a:p>
        </p:txBody>
      </p:sp>
      <p:pic>
        <p:nvPicPr>
          <p:cNvPr id="110" name="Shape 110"/>
          <p:cNvPicPr preferRelativeResize="0"/>
          <p:nvPr/>
        </p:nvPicPr>
        <p:blipFill>
          <a:blip r:embed="rId3">
            <a:alphaModFix/>
          </a:blip>
          <a:stretch>
            <a:fillRect/>
          </a:stretch>
        </p:blipFill>
        <p:spPr>
          <a:xfrm>
            <a:off x="218200" y="1103175"/>
            <a:ext cx="6324600" cy="3562350"/>
          </a:xfrm>
          <a:prstGeom prst="rect">
            <a:avLst/>
          </a:prstGeom>
          <a:noFill/>
          <a:ln>
            <a:noFill/>
          </a:ln>
        </p:spPr>
      </p:pic>
      <p:sp>
        <p:nvSpPr>
          <p:cNvPr id="111" name="Shape 111"/>
          <p:cNvSpPr txBox="1"/>
          <p:nvPr/>
        </p:nvSpPr>
        <p:spPr>
          <a:xfrm>
            <a:off x="6327425" y="1644350"/>
            <a:ext cx="2525700" cy="22890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nl"/>
              <a:t>Input layer</a:t>
            </a:r>
            <a:endParaRPr/>
          </a:p>
          <a:p>
            <a:pPr indent="-317500" lvl="0" marL="457200">
              <a:spcBef>
                <a:spcPts val="0"/>
              </a:spcBef>
              <a:spcAft>
                <a:spcPts val="0"/>
              </a:spcAft>
              <a:buSzPts val="1400"/>
              <a:buChar char="●"/>
            </a:pPr>
            <a:r>
              <a:rPr lang="nl"/>
              <a:t>Hidden layer</a:t>
            </a:r>
            <a:endParaRPr/>
          </a:p>
          <a:p>
            <a:pPr indent="-317500" lvl="0" marL="457200">
              <a:spcBef>
                <a:spcPts val="0"/>
              </a:spcBef>
              <a:spcAft>
                <a:spcPts val="0"/>
              </a:spcAft>
              <a:buSzPts val="1400"/>
              <a:buChar char="●"/>
            </a:pPr>
            <a:r>
              <a:rPr lang="nl"/>
              <a:t>Output layer</a:t>
            </a:r>
            <a:endParaRPr/>
          </a:p>
          <a:p>
            <a:pPr indent="0" lvl="0" marL="0">
              <a:spcBef>
                <a:spcPts val="0"/>
              </a:spcBef>
              <a:spcAft>
                <a:spcPts val="0"/>
              </a:spcAft>
              <a:buNone/>
            </a:pPr>
            <a:r>
              <a:t/>
            </a:r>
            <a:endParaRPr/>
          </a:p>
          <a:p>
            <a:pPr indent="0" lvl="0" marL="0">
              <a:spcBef>
                <a:spcPts val="0"/>
              </a:spcBef>
              <a:spcAft>
                <a:spcPts val="0"/>
              </a:spcAft>
              <a:buNone/>
            </a:pPr>
            <a:r>
              <a:rPr lang="nl"/>
              <a:t>Combinatie van logische poorten!</a:t>
            </a:r>
            <a:endParaRPr/>
          </a:p>
          <a:p>
            <a:pPr indent="0" lvl="0" marL="0">
              <a:spcBef>
                <a:spcPts val="0"/>
              </a:spcBef>
              <a:spcAft>
                <a:spcPts val="0"/>
              </a:spcAft>
              <a:buNone/>
            </a:pPr>
            <a:r>
              <a:t/>
            </a:r>
            <a:endParaRPr/>
          </a:p>
          <a:p>
            <a:pPr indent="0" lvl="0" marL="0">
              <a:spcBef>
                <a:spcPts val="0"/>
              </a:spcBef>
              <a:spcAft>
                <a:spcPts val="0"/>
              </a:spcAft>
              <a:buNone/>
            </a:pPr>
            <a:r>
              <a:rPr lang="nl"/>
              <a:t>Leren door middel van kostenfunctie</a:t>
            </a:r>
            <a:endParaRPr/>
          </a:p>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ctrTitle"/>
          </p:nvPr>
        </p:nvSpPr>
        <p:spPr>
          <a:xfrm>
            <a:off x="311700" y="411700"/>
            <a:ext cx="8520600" cy="878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l"/>
              <a:t>Spel</a:t>
            </a:r>
            <a:endParaRPr/>
          </a:p>
        </p:txBody>
      </p:sp>
      <p:sp>
        <p:nvSpPr>
          <p:cNvPr id="117" name="Shape 117"/>
          <p:cNvSpPr txBox="1"/>
          <p:nvPr>
            <p:ph idx="1" type="subTitle"/>
          </p:nvPr>
        </p:nvSpPr>
        <p:spPr>
          <a:xfrm>
            <a:off x="311700" y="1185913"/>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t>8 vrijwilligers!</a:t>
            </a:r>
            <a:endParaRPr/>
          </a:p>
        </p:txBody>
      </p:sp>
      <p:pic>
        <p:nvPicPr>
          <p:cNvPr id="118" name="Shape 118"/>
          <p:cNvPicPr preferRelativeResize="0"/>
          <p:nvPr/>
        </p:nvPicPr>
        <p:blipFill>
          <a:blip r:embed="rId3">
            <a:alphaModFix/>
          </a:blip>
          <a:stretch>
            <a:fillRect/>
          </a:stretch>
        </p:blipFill>
        <p:spPr>
          <a:xfrm>
            <a:off x="756475" y="1768538"/>
            <a:ext cx="4201272" cy="2860188"/>
          </a:xfrm>
          <a:prstGeom prst="rect">
            <a:avLst/>
          </a:prstGeom>
          <a:noFill/>
          <a:ln>
            <a:noFill/>
          </a:ln>
        </p:spPr>
      </p:pic>
      <p:pic>
        <p:nvPicPr>
          <p:cNvPr id="119" name="Shape 119"/>
          <p:cNvPicPr preferRelativeResize="0"/>
          <p:nvPr/>
        </p:nvPicPr>
        <p:blipFill>
          <a:blip r:embed="rId4">
            <a:alphaModFix/>
          </a:blip>
          <a:stretch>
            <a:fillRect/>
          </a:stretch>
        </p:blipFill>
        <p:spPr>
          <a:xfrm rot="3276836">
            <a:off x="4405157" y="1749760"/>
            <a:ext cx="605534" cy="1262104"/>
          </a:xfrm>
          <a:prstGeom prst="rect">
            <a:avLst/>
          </a:prstGeom>
          <a:noFill/>
          <a:ln>
            <a:noFill/>
          </a:ln>
        </p:spPr>
      </p:pic>
      <p:sp>
        <p:nvSpPr>
          <p:cNvPr id="120" name="Shape 120"/>
          <p:cNvSpPr txBox="1"/>
          <p:nvPr/>
        </p:nvSpPr>
        <p:spPr>
          <a:xfrm>
            <a:off x="5517575" y="1566450"/>
            <a:ext cx="2548500" cy="201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nl" sz="2400"/>
              <a:t>Dit netwerk gaan we maken!</a:t>
            </a:r>
            <a:endParaRPr b="1" sz="2400"/>
          </a:p>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